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9"/>
  </p:notesMasterIdLst>
  <p:sldIdLst>
    <p:sldId id="287" r:id="rId2"/>
    <p:sldId id="266" r:id="rId3"/>
    <p:sldId id="263" r:id="rId4"/>
    <p:sldId id="282" r:id="rId5"/>
    <p:sldId id="292" r:id="rId6"/>
    <p:sldId id="293" r:id="rId7"/>
    <p:sldId id="294" r:id="rId8"/>
    <p:sldId id="300" r:id="rId9"/>
    <p:sldId id="289" r:id="rId10"/>
    <p:sldId id="361" r:id="rId11"/>
    <p:sldId id="295" r:id="rId12"/>
    <p:sldId id="290" r:id="rId13"/>
    <p:sldId id="291" r:id="rId14"/>
    <p:sldId id="355" r:id="rId15"/>
    <p:sldId id="356" r:id="rId16"/>
    <p:sldId id="357" r:id="rId17"/>
    <p:sldId id="288"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20">
          <p15:clr>
            <a:srgbClr val="A4A3A4"/>
          </p15:clr>
        </p15:guide>
        <p15:guide id="2" pos="42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F0454A-AA8B-47AC-9414-8EDD78774501}">
  <a:tblStyle styleId="{6BF0454A-AA8B-47AC-9414-8EDD78774501}"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1"/>
    <p:restoredTop sz="94557"/>
  </p:normalViewPr>
  <p:slideViewPr>
    <p:cSldViewPr snapToGrid="0">
      <p:cViewPr varScale="1">
        <p:scale>
          <a:sx n="133" d="100"/>
          <a:sy n="133" d="100"/>
        </p:scale>
        <p:origin x="840" y="192"/>
      </p:cViewPr>
      <p:guideLst>
        <p:guide orient="horz" pos="2120"/>
        <p:guide pos="42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52866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457200" y="2211825"/>
            <a:ext cx="2675100" cy="2637900"/>
          </a:xfrm>
          <a:prstGeom prst="rect">
            <a:avLst/>
          </a:prstGeom>
        </p:spPr>
        <p:txBody>
          <a:bodyPr wrap="square"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body" idx="2"/>
          </p:nvPr>
        </p:nvSpPr>
        <p:spPr>
          <a:xfrm>
            <a:off x="3293406" y="2211825"/>
            <a:ext cx="2675100" cy="2637900"/>
          </a:xfrm>
          <a:prstGeom prst="rect">
            <a:avLst/>
          </a:prstGeom>
        </p:spPr>
        <p:txBody>
          <a:bodyPr wrap="square"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8480584" y="46736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Shape 5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Shape 52"/>
          <p:cNvSpPr txBox="1">
            <a:spLocks noGrp="1"/>
          </p:cNvSpPr>
          <p:nvPr>
            <p:ph type="sldNum" idx="12"/>
          </p:nvPr>
        </p:nvSpPr>
        <p:spPr>
          <a:xfrm>
            <a:off x="4297650" y="4447973"/>
            <a:ext cx="548700" cy="393600"/>
          </a:xfrm>
          <a:prstGeom prst="rect">
            <a:avLst/>
          </a:prstGeom>
        </p:spPr>
        <p:txBody>
          <a:bodyPr wrap="square" lIns="91425" tIns="91425" rIns="91425" bIns="91425" anchor="ctr" anchorCtr="0">
            <a:noAutofit/>
          </a:bodyPr>
          <a:lstStyle/>
          <a:p>
            <a:pPr lvl="0" algn="ctr" rtl="0">
              <a:spcBef>
                <a:spcPts val="0"/>
              </a:spcBef>
              <a:buNone/>
            </a:pPr>
            <a:fld id="{00000000-1234-1234-1234-123412341234}" type="slidenum">
              <a:rPr lang="en">
                <a:solidFill>
                  <a:srgbClr val="999999"/>
                </a:solidFill>
              </a:rPr>
              <a:t>‹#›</a:t>
            </a:fld>
            <a:endParaRPr lang="en">
              <a:solidFill>
                <a:srgbClr val="99999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wrap="square" lIns="91425" tIns="91425" rIns="91425" bIns="91425" anchor="b" anchorCtr="0"/>
          <a:lstStyle>
            <a:lvl1pPr lvl="0">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400"/>
            <a:ext cx="5511300" cy="2605200"/>
          </a:xfrm>
          <a:prstGeom prst="rect">
            <a:avLst/>
          </a:prstGeom>
          <a:noFill/>
          <a:ln>
            <a:noFill/>
          </a:ln>
        </p:spPr>
        <p:txBody>
          <a:bodyPr wrap="square" lIns="91425" tIns="91425" rIns="91425" bIns="91425" anchor="t" anchorCtr="0"/>
          <a:lstStyle>
            <a:lvl1pPr lvl="0">
              <a:spcBef>
                <a:spcPts val="600"/>
              </a:spcBef>
              <a:buClr>
                <a:srgbClr val="B7B7B7"/>
              </a:buClr>
              <a:buSzPct val="100000"/>
              <a:buFont typeface="Lato Light"/>
              <a:buChar char="×"/>
              <a:defRPr sz="1800">
                <a:solidFill>
                  <a:srgbClr val="666666"/>
                </a:solidFill>
                <a:latin typeface="Lato Light"/>
                <a:ea typeface="Lato Light"/>
                <a:cs typeface="Lato Light"/>
                <a:sym typeface="Lato Light"/>
              </a:defRPr>
            </a:lvl1pPr>
            <a:lvl2pPr lvl="1">
              <a:spcBef>
                <a:spcPts val="480"/>
              </a:spcBef>
              <a:buClr>
                <a:srgbClr val="B7B7B7"/>
              </a:buClr>
              <a:buSzPct val="100000"/>
              <a:buFont typeface="Lato Light"/>
              <a:buChar char="×"/>
              <a:defRPr sz="1800">
                <a:solidFill>
                  <a:srgbClr val="666666"/>
                </a:solidFill>
                <a:latin typeface="Lato Light"/>
                <a:ea typeface="Lato Light"/>
                <a:cs typeface="Lato Light"/>
                <a:sym typeface="Lato Light"/>
              </a:defRPr>
            </a:lvl2pPr>
            <a:lvl3pPr lvl="2">
              <a:spcBef>
                <a:spcPts val="480"/>
              </a:spcBef>
              <a:buClr>
                <a:srgbClr val="B7B7B7"/>
              </a:buClr>
              <a:buSzPct val="100000"/>
              <a:buFont typeface="Lato Light"/>
              <a:buChar char="×"/>
              <a:defRPr sz="1800">
                <a:solidFill>
                  <a:srgbClr val="666666"/>
                </a:solidFill>
                <a:latin typeface="Lato Light"/>
                <a:ea typeface="Lato Light"/>
                <a:cs typeface="Lato Light"/>
                <a:sym typeface="Lato Light"/>
              </a:defRPr>
            </a:lvl3pPr>
            <a:lvl4pPr lvl="3">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4pPr>
            <a:lvl5pPr lvl="4">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5pPr>
            <a:lvl6pPr lvl="5">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6pPr>
            <a:lvl7pPr lvl="6">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7pPr>
            <a:lvl8pPr lvl="7">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8pPr>
            <a:lvl9pPr lvl="8">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4" y="4673651"/>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800">
                <a:solidFill>
                  <a:srgbClr val="FFFFFF"/>
                </a:solidFill>
                <a:latin typeface="Lato Light"/>
                <a:ea typeface="Lato Light"/>
                <a:cs typeface="Lato Light"/>
                <a:sym typeface="Lato Light"/>
              </a:rPr>
              <a:t>‹#›</a:t>
            </a:fld>
            <a:endParaRPr lang="en" sz="1800">
              <a:solidFill>
                <a:srgbClr val="FFFFFF"/>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52" r:id="rId1"/>
    <p:sldLayoutId id="2147483657"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www.verywellmind.com/why-do-we-dream-top-dream-theories-279593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tiff"/><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verywellmind.com/what-is-the-activation-synthesis-model-of-dreaming-279481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lgn="ctr" rtl="0">
              <a:spcBef>
                <a:spcPts val="0"/>
              </a:spcBef>
              <a:buNone/>
            </a:pPr>
            <a:fld id="{00000000-1234-1234-1234-123412341234}" type="slidenum">
              <a:rPr lang="en" smtClean="0">
                <a:solidFill>
                  <a:srgbClr val="999999"/>
                </a:solidFill>
              </a:rPr>
              <a:t>1</a:t>
            </a:fld>
            <a:endParaRPr lang="en">
              <a:solidFill>
                <a:srgbClr val="999999"/>
              </a:solidFill>
            </a:endParaRPr>
          </a:p>
        </p:txBody>
      </p:sp>
      <p:sp>
        <p:nvSpPr>
          <p:cNvPr id="3" name="Title 1"/>
          <p:cNvSpPr txBox="1">
            <a:spLocks/>
          </p:cNvSpPr>
          <p:nvPr/>
        </p:nvSpPr>
        <p:spPr>
          <a:xfrm>
            <a:off x="1430966" y="1374773"/>
            <a:ext cx="6284283"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4800" b="1" dirty="0">
                <a:solidFill>
                  <a:schemeClr val="tx1"/>
                </a:solidFill>
              </a:rPr>
              <a:t>Activation Synthesis Theory of Dreaming</a:t>
            </a:r>
          </a:p>
        </p:txBody>
      </p:sp>
      <p:sp>
        <p:nvSpPr>
          <p:cNvPr id="4" name="TextBox 3"/>
          <p:cNvSpPr txBox="1"/>
          <p:nvPr/>
        </p:nvSpPr>
        <p:spPr>
          <a:xfrm>
            <a:off x="2326269" y="3075774"/>
            <a:ext cx="5040162" cy="830997"/>
          </a:xfrm>
          <a:prstGeom prst="rect">
            <a:avLst/>
          </a:prstGeom>
          <a:noFill/>
        </p:spPr>
        <p:txBody>
          <a:bodyPr wrap="none" rtlCol="0">
            <a:spAutoFit/>
          </a:bodyPr>
          <a:lstStyle/>
          <a:p>
            <a:r>
              <a:rPr lang="en-US" sz="4800" b="1" dirty="0">
                <a:solidFill>
                  <a:srgbClr val="FFFFFF"/>
                </a:solidFill>
              </a:rPr>
              <a:t>MASTER CLASS</a:t>
            </a:r>
          </a:p>
        </p:txBody>
      </p:sp>
    </p:spTree>
    <p:extLst>
      <p:ext uri="{BB962C8B-B14F-4D97-AF65-F5344CB8AC3E}">
        <p14:creationId xmlns:p14="http://schemas.microsoft.com/office/powerpoint/2010/main" val="205762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F38D3F-A35A-4440-B480-3F1671642F7F}"/>
              </a:ext>
            </a:extLst>
          </p:cNvPr>
          <p:cNvSpPr>
            <a:spLocks noGrp="1"/>
          </p:cNvSpPr>
          <p:nvPr>
            <p:ph type="sldNum" idx="12"/>
          </p:nvPr>
        </p:nvSpPr>
        <p:spPr/>
        <p:txBody>
          <a:bodyPr/>
          <a:lstStyle/>
          <a:p>
            <a:pPr lvl="0" algn="ctr" rtl="0">
              <a:spcBef>
                <a:spcPts val="0"/>
              </a:spcBef>
              <a:buNone/>
            </a:pPr>
            <a:fld id="{00000000-1234-1234-1234-123412341234}" type="slidenum">
              <a:rPr lang="en" smtClean="0">
                <a:solidFill>
                  <a:srgbClr val="999999"/>
                </a:solidFill>
              </a:rPr>
              <a:t>10</a:t>
            </a:fld>
            <a:endParaRPr lang="en">
              <a:solidFill>
                <a:srgbClr val="999999"/>
              </a:solidFill>
            </a:endParaRPr>
          </a:p>
        </p:txBody>
      </p:sp>
      <p:pic>
        <p:nvPicPr>
          <p:cNvPr id="5" name="Picture 4">
            <a:extLst>
              <a:ext uri="{FF2B5EF4-FFF2-40B4-BE49-F238E27FC236}">
                <a16:creationId xmlns:a16="http://schemas.microsoft.com/office/drawing/2014/main" id="{D76E8362-D037-3741-9972-409235A2AE46}"/>
              </a:ext>
            </a:extLst>
          </p:cNvPr>
          <p:cNvPicPr>
            <a:picLocks noChangeAspect="1"/>
          </p:cNvPicPr>
          <p:nvPr/>
        </p:nvPicPr>
        <p:blipFill>
          <a:blip r:embed="rId2"/>
          <a:stretch>
            <a:fillRect/>
          </a:stretch>
        </p:blipFill>
        <p:spPr>
          <a:xfrm rot="16200000">
            <a:off x="1617156" y="-1609726"/>
            <a:ext cx="5909688" cy="8362951"/>
          </a:xfrm>
          <a:prstGeom prst="rect">
            <a:avLst/>
          </a:prstGeom>
        </p:spPr>
      </p:pic>
    </p:spTree>
    <p:extLst>
      <p:ext uri="{BB962C8B-B14F-4D97-AF65-F5344CB8AC3E}">
        <p14:creationId xmlns:p14="http://schemas.microsoft.com/office/powerpoint/2010/main" val="385122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263"/>
            <a:ext cx="5511300" cy="857400"/>
          </a:xfrm>
        </p:spPr>
        <p:txBody>
          <a:bodyPr/>
          <a:lstStyle/>
          <a:p>
            <a:r>
              <a:rPr lang="en-US" sz="4000" b="1" dirty="0"/>
              <a:t>CRITICISMS</a:t>
            </a:r>
          </a:p>
        </p:txBody>
      </p:sp>
      <p:sp>
        <p:nvSpPr>
          <p:cNvPr id="3" name="Text Placeholder 2"/>
          <p:cNvSpPr>
            <a:spLocks noGrp="1"/>
          </p:cNvSpPr>
          <p:nvPr>
            <p:ph type="body" idx="1"/>
          </p:nvPr>
        </p:nvSpPr>
        <p:spPr>
          <a:xfrm>
            <a:off x="457200" y="1077663"/>
            <a:ext cx="1871663" cy="3772062"/>
          </a:xfrm>
          <a:ln>
            <a:solidFill>
              <a:schemeClr val="accent1"/>
            </a:solidFill>
          </a:ln>
        </p:spPr>
        <p:txBody>
          <a:bodyPr/>
          <a:lstStyle/>
          <a:p>
            <a:r>
              <a:rPr lang="en-US" sz="1800" dirty="0">
                <a:solidFill>
                  <a:schemeClr val="tx1"/>
                </a:solidFill>
              </a:rPr>
              <a:t>The theory is too reductionist</a:t>
            </a:r>
          </a:p>
          <a:p>
            <a:endParaRPr lang="en-US" sz="1800" dirty="0">
              <a:solidFill>
                <a:schemeClr val="tx1"/>
              </a:solidFill>
            </a:endParaRPr>
          </a:p>
          <a:p>
            <a:pPr>
              <a:buNone/>
            </a:pPr>
            <a:r>
              <a:rPr lang="en-US" sz="1800" dirty="0">
                <a:solidFill>
                  <a:schemeClr val="tx1"/>
                </a:solidFill>
              </a:rPr>
              <a:t>+ Dreams are complex &amp; packed full of meaning – cannot reduce them down to simple neuronal processes.</a:t>
            </a:r>
          </a:p>
        </p:txBody>
      </p:sp>
      <p:sp>
        <p:nvSpPr>
          <p:cNvPr id="4" name="Text Placeholder 3"/>
          <p:cNvSpPr>
            <a:spLocks noGrp="1"/>
          </p:cNvSpPr>
          <p:nvPr>
            <p:ph type="body" idx="2"/>
          </p:nvPr>
        </p:nvSpPr>
        <p:spPr>
          <a:xfrm>
            <a:off x="2579030" y="1077663"/>
            <a:ext cx="1792945" cy="3772062"/>
          </a:xfrm>
          <a:ln>
            <a:solidFill>
              <a:schemeClr val="accent1"/>
            </a:solidFill>
          </a:ln>
        </p:spPr>
        <p:txBody>
          <a:bodyPr/>
          <a:lstStyle/>
          <a:p>
            <a:pPr marL="17463" indent="-17463"/>
            <a:r>
              <a:rPr lang="en-US" sz="1800" dirty="0">
                <a:solidFill>
                  <a:schemeClr val="tx1"/>
                </a:solidFill>
              </a:rPr>
              <a:t> Patients with damage to the brainstem do not stop dreaming – contradicts the theory.</a:t>
            </a:r>
          </a:p>
          <a:p>
            <a:pPr>
              <a:buNone/>
            </a:pPr>
            <a:endParaRPr lang="en-US" sz="1800" dirty="0">
              <a:solidFill>
                <a:schemeClr val="tx1"/>
              </a:solidFill>
            </a:endParaRPr>
          </a:p>
          <a:p>
            <a:pPr>
              <a:buNone/>
            </a:pPr>
            <a:r>
              <a:rPr lang="en-US" sz="1800" dirty="0">
                <a:solidFill>
                  <a:schemeClr val="tx1"/>
                </a:solidFill>
              </a:rPr>
              <a:t>+ Even with usual signals not been sent, they still dream.</a:t>
            </a:r>
          </a:p>
        </p:txBody>
      </p:sp>
      <p:sp>
        <p:nvSpPr>
          <p:cNvPr id="5" name="Text Placeholder 3">
            <a:extLst>
              <a:ext uri="{FF2B5EF4-FFF2-40B4-BE49-F238E27FC236}">
                <a16:creationId xmlns:a16="http://schemas.microsoft.com/office/drawing/2014/main" id="{354D82EC-FF29-C844-B082-AD106EFE323A}"/>
              </a:ext>
            </a:extLst>
          </p:cNvPr>
          <p:cNvSpPr txBox="1">
            <a:spLocks/>
          </p:cNvSpPr>
          <p:nvPr/>
        </p:nvSpPr>
        <p:spPr>
          <a:xfrm>
            <a:off x="4622143" y="1077663"/>
            <a:ext cx="2245188" cy="3772062"/>
          </a:xfrm>
          <a:prstGeom prst="rect">
            <a:avLst/>
          </a:prstGeom>
          <a:noFill/>
          <a:ln>
            <a:solidFill>
              <a:schemeClr val="accent1"/>
            </a:solid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9pPr>
          </a:lstStyle>
          <a:p>
            <a:pPr marL="17463" indent="-17463"/>
            <a:r>
              <a:rPr lang="en-US" sz="1800" dirty="0">
                <a:solidFill>
                  <a:schemeClr val="tx1"/>
                </a:solidFill>
              </a:rPr>
              <a:t> The theory states that dreaming only occurs in REM sleep but dreams occur in non-REM stages of sleep.</a:t>
            </a:r>
          </a:p>
          <a:p>
            <a:pPr marL="17463" indent="-17463"/>
            <a:endParaRPr lang="en-US" sz="1800" dirty="0">
              <a:solidFill>
                <a:schemeClr val="tx1"/>
              </a:solidFill>
            </a:endParaRPr>
          </a:p>
          <a:p>
            <a:pPr>
              <a:buNone/>
            </a:pPr>
            <a:r>
              <a:rPr lang="en-US" sz="1800" dirty="0">
                <a:solidFill>
                  <a:schemeClr val="tx1"/>
                </a:solidFill>
              </a:rPr>
              <a:t>+ Brain activity is reduced in other stages of sleep, there is evidence of dreaming even if it isn’t as vivid.</a:t>
            </a:r>
          </a:p>
        </p:txBody>
      </p:sp>
    </p:spTree>
    <p:extLst>
      <p:ext uri="{BB962C8B-B14F-4D97-AF65-F5344CB8AC3E}">
        <p14:creationId xmlns:p14="http://schemas.microsoft.com/office/powerpoint/2010/main" val="104354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lgn="ctr" rtl="0">
              <a:spcBef>
                <a:spcPts val="0"/>
              </a:spcBef>
              <a:buNone/>
            </a:pPr>
            <a:fld id="{00000000-1234-1234-1234-123412341234}" type="slidenum">
              <a:rPr lang="en" smtClean="0">
                <a:solidFill>
                  <a:srgbClr val="999999"/>
                </a:solidFill>
              </a:rPr>
              <a:t>12</a:t>
            </a:fld>
            <a:endParaRPr lang="en">
              <a:solidFill>
                <a:srgbClr val="999999"/>
              </a:solidFill>
            </a:endParaRPr>
          </a:p>
        </p:txBody>
      </p:sp>
      <p:sp>
        <p:nvSpPr>
          <p:cNvPr id="3" name="TextBox 2">
            <a:extLst>
              <a:ext uri="{FF2B5EF4-FFF2-40B4-BE49-F238E27FC236}">
                <a16:creationId xmlns:a16="http://schemas.microsoft.com/office/drawing/2014/main" id="{6853CA15-9883-6245-8F07-203B6CA410FC}"/>
              </a:ext>
            </a:extLst>
          </p:cNvPr>
          <p:cNvSpPr txBox="1"/>
          <p:nvPr/>
        </p:nvSpPr>
        <p:spPr>
          <a:xfrm>
            <a:off x="848854" y="1222538"/>
            <a:ext cx="7446291" cy="2523768"/>
          </a:xfrm>
          <a:prstGeom prst="rect">
            <a:avLst/>
          </a:prstGeom>
          <a:solidFill>
            <a:schemeClr val="bg1">
              <a:alpha val="75000"/>
            </a:schemeClr>
          </a:solidFill>
        </p:spPr>
        <p:txBody>
          <a:bodyPr wrap="square" rtlCol="0">
            <a:spAutoFit/>
          </a:bodyPr>
          <a:lstStyle/>
          <a:p>
            <a:r>
              <a:rPr lang="en-GB" sz="1800" b="1" dirty="0"/>
              <a:t>CHALLENGE HOMEWORK TASK – sleep journal</a:t>
            </a:r>
          </a:p>
          <a:p>
            <a:endParaRPr lang="en-GB" dirty="0"/>
          </a:p>
          <a:p>
            <a:r>
              <a:rPr lang="en-GB" sz="1800" dirty="0"/>
              <a:t>Over the next week, you are to record your dreams in a sleep journal. </a:t>
            </a:r>
          </a:p>
          <a:p>
            <a:endParaRPr lang="en-GB" sz="1800" dirty="0"/>
          </a:p>
          <a:p>
            <a:r>
              <a:rPr lang="en-GB" sz="1800" dirty="0"/>
              <a:t>Each day when you wake up take 5-10minutes to quickly write down what you dreamed about.</a:t>
            </a:r>
          </a:p>
          <a:p>
            <a:endParaRPr lang="en-GB" sz="1800" dirty="0"/>
          </a:p>
          <a:p>
            <a:r>
              <a:rPr lang="en-GB" sz="1800" dirty="0"/>
              <a:t>If you can’t remember anything, note this down, but across 7 days you should be able to describe at least 1-2 dreams.</a:t>
            </a:r>
          </a:p>
        </p:txBody>
      </p:sp>
    </p:spTree>
    <p:extLst>
      <p:ext uri="{BB962C8B-B14F-4D97-AF65-F5344CB8AC3E}">
        <p14:creationId xmlns:p14="http://schemas.microsoft.com/office/powerpoint/2010/main" val="202360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lgn="ctr" rtl="0">
              <a:spcBef>
                <a:spcPts val="0"/>
              </a:spcBef>
              <a:buNone/>
            </a:pPr>
            <a:fld id="{00000000-1234-1234-1234-123412341234}" type="slidenum">
              <a:rPr lang="en" smtClean="0">
                <a:solidFill>
                  <a:srgbClr val="999999"/>
                </a:solidFill>
              </a:rPr>
              <a:t>13</a:t>
            </a:fld>
            <a:endParaRPr lang="en">
              <a:solidFill>
                <a:srgbClr val="999999"/>
              </a:solidFill>
            </a:endParaRPr>
          </a:p>
        </p:txBody>
      </p:sp>
      <p:sp>
        <p:nvSpPr>
          <p:cNvPr id="3" name="TextBox 2">
            <a:extLst>
              <a:ext uri="{FF2B5EF4-FFF2-40B4-BE49-F238E27FC236}">
                <a16:creationId xmlns:a16="http://schemas.microsoft.com/office/drawing/2014/main" id="{6853CA15-9883-6245-8F07-203B6CA410FC}"/>
              </a:ext>
            </a:extLst>
          </p:cNvPr>
          <p:cNvSpPr txBox="1"/>
          <p:nvPr/>
        </p:nvSpPr>
        <p:spPr>
          <a:xfrm>
            <a:off x="584462" y="723877"/>
            <a:ext cx="7975076" cy="3724096"/>
          </a:xfrm>
          <a:prstGeom prst="rect">
            <a:avLst/>
          </a:prstGeom>
          <a:solidFill>
            <a:schemeClr val="bg1">
              <a:alpha val="75000"/>
            </a:schemeClr>
          </a:solidFill>
        </p:spPr>
        <p:txBody>
          <a:bodyPr wrap="square" rtlCol="0">
            <a:spAutoFit/>
          </a:bodyPr>
          <a:lstStyle/>
          <a:p>
            <a:r>
              <a:rPr lang="en-GB" sz="1800" b="1" dirty="0"/>
              <a:t>CHALLENGE HOMEWORK TASK – sleep journal analysis</a:t>
            </a:r>
          </a:p>
          <a:p>
            <a:endParaRPr lang="en-GB" sz="1200" b="1" dirty="0"/>
          </a:p>
          <a:p>
            <a:r>
              <a:rPr lang="en-GB" sz="1600" dirty="0"/>
              <a:t>Use the bizarreness coding scale devised by Hobson et al. (1987) and have a go at coding someone else’s dreams in groups of four (each student codes another three students dreams). </a:t>
            </a:r>
          </a:p>
          <a:p>
            <a:endParaRPr lang="en-GB" sz="1600" dirty="0"/>
          </a:p>
          <a:p>
            <a:r>
              <a:rPr lang="en-GB" sz="1600" dirty="0"/>
              <a:t>Now compare your analysis to check for </a:t>
            </a:r>
            <a:r>
              <a:rPr lang="en-GB" sz="1600" b="1" dirty="0"/>
              <a:t>inter-rater reliability </a:t>
            </a:r>
            <a:r>
              <a:rPr lang="en-GB" sz="1600" dirty="0"/>
              <a:t>as in the original study which had three judges. </a:t>
            </a:r>
          </a:p>
          <a:p>
            <a:endParaRPr lang="en-GB" sz="1600" dirty="0"/>
          </a:p>
          <a:p>
            <a:r>
              <a:rPr lang="en-GB" sz="1600" dirty="0"/>
              <a:t>What problems did you have in reporting dreams/fantasies? </a:t>
            </a:r>
          </a:p>
          <a:p>
            <a:r>
              <a:rPr lang="en-GB" sz="1600" dirty="0"/>
              <a:t>How could this influence results? </a:t>
            </a:r>
          </a:p>
          <a:p>
            <a:r>
              <a:rPr lang="en-GB" sz="1600" dirty="0"/>
              <a:t>Why could this have been a problem in Williams’ research?</a:t>
            </a:r>
          </a:p>
          <a:p>
            <a:endParaRPr lang="en-GB" sz="1600" dirty="0"/>
          </a:p>
          <a:p>
            <a:r>
              <a:rPr lang="en-GB" sz="1600" dirty="0"/>
              <a:t>Recap social desirability bias- why was social desirability a problem in the research?</a:t>
            </a:r>
          </a:p>
          <a:p>
            <a:endParaRPr lang="en-GB" dirty="0"/>
          </a:p>
        </p:txBody>
      </p:sp>
    </p:spTree>
    <p:extLst>
      <p:ext uri="{BB962C8B-B14F-4D97-AF65-F5344CB8AC3E}">
        <p14:creationId xmlns:p14="http://schemas.microsoft.com/office/powerpoint/2010/main" val="343156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b806626c050af239d4ced5342643512.jpg">
            <a:extLst>
              <a:ext uri="{FF2B5EF4-FFF2-40B4-BE49-F238E27FC236}">
                <a16:creationId xmlns:a16="http://schemas.microsoft.com/office/drawing/2014/main" id="{6AEFC88F-E82E-F24A-99AC-1858F6A2F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344" y="1462860"/>
            <a:ext cx="3058982" cy="3058982"/>
          </a:xfrm>
          <a:prstGeom prst="rect">
            <a:avLst/>
          </a:prstGeom>
        </p:spPr>
      </p:pic>
      <p:sp>
        <p:nvSpPr>
          <p:cNvPr id="6" name="Content Placeholder 2">
            <a:extLst>
              <a:ext uri="{FF2B5EF4-FFF2-40B4-BE49-F238E27FC236}">
                <a16:creationId xmlns:a16="http://schemas.microsoft.com/office/drawing/2014/main" id="{A00D414E-4475-9845-9ABC-20033CE8CD5E}"/>
              </a:ext>
            </a:extLst>
          </p:cNvPr>
          <p:cNvSpPr txBox="1">
            <a:spLocks/>
          </p:cNvSpPr>
          <p:nvPr/>
        </p:nvSpPr>
        <p:spPr>
          <a:xfrm>
            <a:off x="388044" y="1420501"/>
            <a:ext cx="3092585" cy="3429001"/>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9pPr>
          </a:lstStyle>
          <a:p>
            <a:pPr>
              <a:buFont typeface="Lato Light"/>
              <a:buNone/>
            </a:pPr>
            <a:r>
              <a:rPr lang="en-GB" sz="1500" b="1" dirty="0">
                <a:solidFill>
                  <a:srgbClr val="0070C0"/>
                </a:solidFill>
              </a:rPr>
              <a:t>Reductionism</a:t>
            </a:r>
            <a:r>
              <a:rPr lang="en-GB" sz="1500" dirty="0"/>
              <a:t> is here you break down a behaviour into its constituent parts and analyse the relative contribution that factor makes.</a:t>
            </a:r>
          </a:p>
          <a:p>
            <a:pPr>
              <a:buFont typeface="Lato Light"/>
              <a:buNone/>
            </a:pPr>
            <a:r>
              <a:rPr lang="en-GB" sz="1500" dirty="0"/>
              <a:t>This approach to investigating behaviour assumes that parsimony, the scientific principle, should be used and that all behaviour should be explained using the simplest possible explanation.</a:t>
            </a:r>
          </a:p>
          <a:p>
            <a:pPr>
              <a:buFont typeface="Lato Light"/>
              <a:buNone/>
            </a:pPr>
            <a:r>
              <a:rPr lang="en-GB" sz="1500" b="1" dirty="0">
                <a:solidFill>
                  <a:srgbClr val="0070C0"/>
                </a:solidFill>
              </a:rPr>
              <a:t>Parsimony</a:t>
            </a:r>
            <a:r>
              <a:rPr lang="en-GB" sz="1500" dirty="0"/>
              <a:t> = choose the simplest </a:t>
            </a:r>
            <a:r>
              <a:rPr lang="en-GB" sz="1500" b="1" dirty="0"/>
              <a:t>scientific</a:t>
            </a:r>
            <a:r>
              <a:rPr lang="en-GB" sz="1500" dirty="0"/>
              <a:t> explanation that fits the evidence.</a:t>
            </a:r>
          </a:p>
        </p:txBody>
      </p:sp>
      <p:sp>
        <p:nvSpPr>
          <p:cNvPr id="7" name="Content Placeholder 2">
            <a:extLst>
              <a:ext uri="{FF2B5EF4-FFF2-40B4-BE49-F238E27FC236}">
                <a16:creationId xmlns:a16="http://schemas.microsoft.com/office/drawing/2014/main" id="{8C172F55-3B81-C140-828B-1F48F40A58CB}"/>
              </a:ext>
            </a:extLst>
          </p:cNvPr>
          <p:cNvSpPr txBox="1">
            <a:spLocks/>
          </p:cNvSpPr>
          <p:nvPr/>
        </p:nvSpPr>
        <p:spPr>
          <a:xfrm>
            <a:off x="6055823" y="1383360"/>
            <a:ext cx="2728061" cy="3429001"/>
          </a:xfrm>
          <a:prstGeom prst="rect">
            <a:avLst/>
          </a:prstGeom>
          <a:solidFill>
            <a:schemeClr val="bg1">
              <a:alpha val="79000"/>
            </a:schemeClr>
          </a:solidFill>
        </p:spPr>
        <p:txBody>
          <a:bodyPr vert="horz" lIns="68580" tIns="34290" rIns="68580" bIns="34290" rtlCol="0">
            <a:norm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buNone/>
            </a:pPr>
            <a:r>
              <a:rPr lang="en-GB" sz="1500" b="1" dirty="0">
                <a:solidFill>
                  <a:srgbClr val="FF0000"/>
                </a:solidFill>
              </a:rPr>
              <a:t>Holism </a:t>
            </a:r>
            <a:r>
              <a:rPr lang="en-GB" sz="1500" dirty="0"/>
              <a:t>is where you assume that the ‘</a:t>
            </a:r>
            <a:r>
              <a:rPr lang="en-GB" sz="1500" dirty="0">
                <a:solidFill>
                  <a:srgbClr val="FF0000"/>
                </a:solidFill>
              </a:rPr>
              <a:t>whole is greater than the sum of its parts</a:t>
            </a:r>
            <a:r>
              <a:rPr lang="en-GB" sz="1500" dirty="0"/>
              <a:t>’ and that in order to understand behaviour you should consider how different factors at each level contribute to behaviour, rather than trying to reduce these further. </a:t>
            </a:r>
          </a:p>
          <a:p>
            <a:pPr marL="0" indent="0">
              <a:buNone/>
            </a:pPr>
            <a:r>
              <a:rPr lang="en-GB" sz="1500" dirty="0"/>
              <a:t>This position in the debate suggests that behaviour is too complex to be broken down.</a:t>
            </a:r>
          </a:p>
        </p:txBody>
      </p:sp>
      <p:sp>
        <p:nvSpPr>
          <p:cNvPr id="8" name="Title 1">
            <a:extLst>
              <a:ext uri="{FF2B5EF4-FFF2-40B4-BE49-F238E27FC236}">
                <a16:creationId xmlns:a16="http://schemas.microsoft.com/office/drawing/2014/main" id="{E29A3EBE-4256-EA44-8CD8-024B96819409}"/>
              </a:ext>
            </a:extLst>
          </p:cNvPr>
          <p:cNvSpPr>
            <a:spLocks noGrp="1"/>
          </p:cNvSpPr>
          <p:nvPr>
            <p:ph type="title"/>
          </p:nvPr>
        </p:nvSpPr>
        <p:spPr>
          <a:xfrm>
            <a:off x="146447" y="98669"/>
            <a:ext cx="7543800" cy="994172"/>
          </a:xfrm>
        </p:spPr>
        <p:txBody>
          <a:bodyPr>
            <a:normAutofit/>
          </a:bodyPr>
          <a:lstStyle/>
          <a:p>
            <a:r>
              <a:rPr lang="en-GB" sz="3300" dirty="0"/>
              <a:t>The </a:t>
            </a:r>
            <a:r>
              <a:rPr lang="en-GB" sz="3300" dirty="0">
                <a:solidFill>
                  <a:srgbClr val="0070C0"/>
                </a:solidFill>
              </a:rPr>
              <a:t>Reductionism</a:t>
            </a:r>
            <a:r>
              <a:rPr lang="en-GB" sz="3300" dirty="0"/>
              <a:t> VS </a:t>
            </a:r>
            <a:r>
              <a:rPr lang="en-GB" sz="3300" dirty="0">
                <a:solidFill>
                  <a:srgbClr val="FF0000"/>
                </a:solidFill>
              </a:rPr>
              <a:t>Holism</a:t>
            </a:r>
            <a:r>
              <a:rPr lang="en-GB" sz="3300" dirty="0"/>
              <a:t> Debate</a:t>
            </a:r>
          </a:p>
        </p:txBody>
      </p:sp>
      <p:sp>
        <p:nvSpPr>
          <p:cNvPr id="9" name="Rectangle 8">
            <a:extLst>
              <a:ext uri="{FF2B5EF4-FFF2-40B4-BE49-F238E27FC236}">
                <a16:creationId xmlns:a16="http://schemas.microsoft.com/office/drawing/2014/main" id="{44C6DC7C-6ECA-3841-AF0F-F0BACE137CA8}"/>
              </a:ext>
            </a:extLst>
          </p:cNvPr>
          <p:cNvSpPr/>
          <p:nvPr/>
        </p:nvSpPr>
        <p:spPr>
          <a:xfrm>
            <a:off x="7776130" y="-21771"/>
            <a:ext cx="1367870" cy="11533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Make supported judgments on debates in psychology.</a:t>
            </a:r>
          </a:p>
          <a:p>
            <a:pPr algn="ctr"/>
            <a:endParaRPr lang="en-US" sz="1050" dirty="0"/>
          </a:p>
        </p:txBody>
      </p:sp>
      <p:pic>
        <p:nvPicPr>
          <p:cNvPr id="10" name="Graphic 9" descr="Signpost">
            <a:extLst>
              <a:ext uri="{FF2B5EF4-FFF2-40B4-BE49-F238E27FC236}">
                <a16:creationId xmlns:a16="http://schemas.microsoft.com/office/drawing/2014/main" id="{33FF7A26-EC02-5F48-BCA1-3523E1AB1C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3006" y="778556"/>
            <a:ext cx="394119" cy="331158"/>
          </a:xfrm>
          <a:prstGeom prst="rect">
            <a:avLst/>
          </a:prstGeom>
        </p:spPr>
      </p:pic>
    </p:spTree>
    <p:extLst>
      <p:ext uri="{BB962C8B-B14F-4D97-AF65-F5344CB8AC3E}">
        <p14:creationId xmlns:p14="http://schemas.microsoft.com/office/powerpoint/2010/main" val="139238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b806626c050af239d4ced5342643512.jpg">
            <a:extLst>
              <a:ext uri="{FF2B5EF4-FFF2-40B4-BE49-F238E27FC236}">
                <a16:creationId xmlns:a16="http://schemas.microsoft.com/office/drawing/2014/main" id="{588D8378-82B9-084C-A5D2-1D9D5F18B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553" y="1440282"/>
            <a:ext cx="3058982" cy="3058982"/>
          </a:xfrm>
          <a:prstGeom prst="rect">
            <a:avLst/>
          </a:prstGeom>
        </p:spPr>
      </p:pic>
      <p:sp>
        <p:nvSpPr>
          <p:cNvPr id="6" name="Title 1">
            <a:extLst>
              <a:ext uri="{FF2B5EF4-FFF2-40B4-BE49-F238E27FC236}">
                <a16:creationId xmlns:a16="http://schemas.microsoft.com/office/drawing/2014/main" id="{0BF3CBE0-377C-234C-A429-7BD09953A975}"/>
              </a:ext>
            </a:extLst>
          </p:cNvPr>
          <p:cNvSpPr>
            <a:spLocks noGrp="1"/>
          </p:cNvSpPr>
          <p:nvPr>
            <p:ph type="title"/>
          </p:nvPr>
        </p:nvSpPr>
        <p:spPr>
          <a:xfrm>
            <a:off x="157163" y="124573"/>
            <a:ext cx="7543800" cy="994172"/>
          </a:xfrm>
        </p:spPr>
        <p:txBody>
          <a:bodyPr>
            <a:normAutofit/>
          </a:bodyPr>
          <a:lstStyle/>
          <a:p>
            <a:r>
              <a:rPr lang="en-GB" sz="3300" dirty="0"/>
              <a:t>The </a:t>
            </a:r>
            <a:r>
              <a:rPr lang="en-GB" sz="3300" dirty="0">
                <a:solidFill>
                  <a:srgbClr val="0070C0"/>
                </a:solidFill>
              </a:rPr>
              <a:t>Reductionism</a:t>
            </a:r>
            <a:r>
              <a:rPr lang="en-GB" sz="3300" dirty="0"/>
              <a:t> VS </a:t>
            </a:r>
            <a:r>
              <a:rPr lang="en-GB" sz="3300" dirty="0">
                <a:solidFill>
                  <a:srgbClr val="FF0000"/>
                </a:solidFill>
              </a:rPr>
              <a:t>Holism</a:t>
            </a:r>
            <a:r>
              <a:rPr lang="en-GB" sz="3300" dirty="0"/>
              <a:t> Debate</a:t>
            </a:r>
          </a:p>
        </p:txBody>
      </p:sp>
      <p:sp>
        <p:nvSpPr>
          <p:cNvPr id="7" name="Content Placeholder 2">
            <a:extLst>
              <a:ext uri="{FF2B5EF4-FFF2-40B4-BE49-F238E27FC236}">
                <a16:creationId xmlns:a16="http://schemas.microsoft.com/office/drawing/2014/main" id="{CF18E47D-47A3-5C45-B332-3FA2099D84FE}"/>
              </a:ext>
            </a:extLst>
          </p:cNvPr>
          <p:cNvSpPr txBox="1">
            <a:spLocks/>
          </p:cNvSpPr>
          <p:nvPr/>
        </p:nvSpPr>
        <p:spPr>
          <a:xfrm>
            <a:off x="235178" y="1677360"/>
            <a:ext cx="2751578" cy="3429001"/>
          </a:xfrm>
          <a:prstGeom prst="rect">
            <a:avLst/>
          </a:prstGeom>
          <a:noFill/>
          <a:ln>
            <a:noFill/>
          </a:ln>
        </p:spPr>
        <p:txBody>
          <a:bodyPr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9pPr>
          </a:lstStyle>
          <a:p>
            <a:r>
              <a:rPr lang="en-GB" sz="1500" dirty="0">
                <a:solidFill>
                  <a:srgbClr val="0070C0"/>
                </a:solidFill>
              </a:rPr>
              <a:t>Weaknesses of reductionism</a:t>
            </a:r>
            <a:r>
              <a:rPr lang="en-GB" sz="1500" dirty="0"/>
              <a:t>: It may ignore important factors that contribute to how we think and behave.</a:t>
            </a:r>
          </a:p>
          <a:p>
            <a:r>
              <a:rPr lang="en-GB" sz="1500" dirty="0">
                <a:solidFill>
                  <a:srgbClr val="0070C0"/>
                </a:solidFill>
              </a:rPr>
              <a:t>Strengths of reductionism: </a:t>
            </a:r>
            <a:r>
              <a:rPr lang="en-GB" sz="1500" dirty="0"/>
              <a:t>Looking at specific parts of behaviour allows us to test them scientifically and make predictions.</a:t>
            </a:r>
          </a:p>
          <a:p>
            <a:pPr>
              <a:buFont typeface="Lato Light"/>
              <a:buNone/>
            </a:pPr>
            <a:endParaRPr lang="en-GB" dirty="0"/>
          </a:p>
        </p:txBody>
      </p:sp>
      <p:sp>
        <p:nvSpPr>
          <p:cNvPr id="8" name="Content Placeholder 2">
            <a:extLst>
              <a:ext uri="{FF2B5EF4-FFF2-40B4-BE49-F238E27FC236}">
                <a16:creationId xmlns:a16="http://schemas.microsoft.com/office/drawing/2014/main" id="{B61CA854-9FEB-D04A-B6B3-19305249810D}"/>
              </a:ext>
            </a:extLst>
          </p:cNvPr>
          <p:cNvSpPr txBox="1">
            <a:spLocks/>
          </p:cNvSpPr>
          <p:nvPr/>
        </p:nvSpPr>
        <p:spPr>
          <a:xfrm>
            <a:off x="5982535" y="1336792"/>
            <a:ext cx="2786855" cy="3429001"/>
          </a:xfrm>
          <a:prstGeom prst="rect">
            <a:avLst/>
          </a:prstGeom>
          <a:solidFill>
            <a:schemeClr val="bg1">
              <a:alpha val="80000"/>
            </a:schemeClr>
          </a:solidFill>
        </p:spPr>
        <p:txBody>
          <a:bodyPr vert="horz" lIns="68580" tIns="34290" rIns="68580" bIns="34290" rtlCol="0">
            <a:no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endParaRPr lang="en-GB" sz="1500" dirty="0"/>
          </a:p>
          <a:p>
            <a:r>
              <a:rPr lang="en-GB" sz="1500" dirty="0">
                <a:solidFill>
                  <a:srgbClr val="FF0000"/>
                </a:solidFill>
              </a:rPr>
              <a:t>Weaknesses of holism</a:t>
            </a:r>
            <a:r>
              <a:rPr lang="en-GB" sz="1500" dirty="0"/>
              <a:t>: If we assume everyone is different and unique it is very hard to test behaviour and make predictions.</a:t>
            </a:r>
          </a:p>
          <a:p>
            <a:r>
              <a:rPr lang="en-GB" sz="1500" dirty="0">
                <a:solidFill>
                  <a:srgbClr val="FF0000"/>
                </a:solidFill>
              </a:rPr>
              <a:t>Strengths of holism</a:t>
            </a:r>
            <a:r>
              <a:rPr lang="en-GB" sz="1500" dirty="0"/>
              <a:t>: Recognises the importance of seeing people as individuals and that one approach cannot fully explain human behaviour.</a:t>
            </a:r>
          </a:p>
        </p:txBody>
      </p:sp>
      <p:sp>
        <p:nvSpPr>
          <p:cNvPr id="9" name="Rectangle 8">
            <a:extLst>
              <a:ext uri="{FF2B5EF4-FFF2-40B4-BE49-F238E27FC236}">
                <a16:creationId xmlns:a16="http://schemas.microsoft.com/office/drawing/2014/main" id="{A520933D-A05D-BF4F-AA41-E474F39E3477}"/>
              </a:ext>
            </a:extLst>
          </p:cNvPr>
          <p:cNvSpPr/>
          <p:nvPr/>
        </p:nvSpPr>
        <p:spPr>
          <a:xfrm>
            <a:off x="7776130" y="-21771"/>
            <a:ext cx="1367870" cy="11533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Make supported judgments on debates in psychology.</a:t>
            </a:r>
          </a:p>
          <a:p>
            <a:pPr algn="ctr"/>
            <a:endParaRPr lang="en-US" sz="1050" dirty="0"/>
          </a:p>
        </p:txBody>
      </p:sp>
      <p:pic>
        <p:nvPicPr>
          <p:cNvPr id="10" name="Graphic 9" descr="Signpost">
            <a:extLst>
              <a:ext uri="{FF2B5EF4-FFF2-40B4-BE49-F238E27FC236}">
                <a16:creationId xmlns:a16="http://schemas.microsoft.com/office/drawing/2014/main" id="{B82435A5-9B23-2642-8300-DEE04B00E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3006" y="778556"/>
            <a:ext cx="394119" cy="331158"/>
          </a:xfrm>
          <a:prstGeom prst="rect">
            <a:avLst/>
          </a:prstGeom>
        </p:spPr>
      </p:pic>
    </p:spTree>
    <p:extLst>
      <p:ext uri="{BB962C8B-B14F-4D97-AF65-F5344CB8AC3E}">
        <p14:creationId xmlns:p14="http://schemas.microsoft.com/office/powerpoint/2010/main" val="188755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7FE310-997D-D64F-A042-63E5CA49AD7D}"/>
              </a:ext>
            </a:extLst>
          </p:cNvPr>
          <p:cNvSpPr>
            <a:spLocks noGrp="1"/>
          </p:cNvSpPr>
          <p:nvPr>
            <p:ph type="title"/>
          </p:nvPr>
        </p:nvSpPr>
        <p:spPr>
          <a:xfrm>
            <a:off x="317986" y="133217"/>
            <a:ext cx="7543800" cy="994172"/>
          </a:xfrm>
        </p:spPr>
        <p:txBody>
          <a:bodyPr>
            <a:normAutofit/>
          </a:bodyPr>
          <a:lstStyle/>
          <a:p>
            <a:r>
              <a:rPr lang="en-GB" sz="3600" dirty="0"/>
              <a:t>For example…</a:t>
            </a:r>
          </a:p>
        </p:txBody>
      </p:sp>
      <p:sp>
        <p:nvSpPr>
          <p:cNvPr id="6" name="Content Placeholder 2">
            <a:extLst>
              <a:ext uri="{FF2B5EF4-FFF2-40B4-BE49-F238E27FC236}">
                <a16:creationId xmlns:a16="http://schemas.microsoft.com/office/drawing/2014/main" id="{E77ADA04-A0F9-4F49-850B-B73A0106CC84}"/>
              </a:ext>
            </a:extLst>
          </p:cNvPr>
          <p:cNvSpPr txBox="1">
            <a:spLocks/>
          </p:cNvSpPr>
          <p:nvPr/>
        </p:nvSpPr>
        <p:spPr>
          <a:xfrm>
            <a:off x="388044" y="1371601"/>
            <a:ext cx="8348806" cy="3429001"/>
          </a:xfrm>
          <a:prstGeom prst="rect">
            <a:avLst/>
          </a:prstGeom>
          <a:solidFill>
            <a:schemeClr val="bg1">
              <a:alpha val="81000"/>
            </a:schemeClr>
          </a:solidFill>
          <a:ln>
            <a:noFill/>
          </a:ln>
        </p:spPr>
        <p:txBody>
          <a:bodyPr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9pPr>
          </a:lstStyle>
          <a:p>
            <a:pPr>
              <a:buFont typeface="Lato Light"/>
              <a:buNone/>
            </a:pPr>
            <a:r>
              <a:rPr lang="en-GB" dirty="0"/>
              <a:t>A person might go to their doctor with symptoms of depression.  The doctor might prescribe anti-depressant drugs to try to control the activity of neurotransmitters such as serotonin in the brain.  This would be a </a:t>
            </a:r>
            <a:r>
              <a:rPr lang="en-GB" b="1" dirty="0">
                <a:solidFill>
                  <a:srgbClr val="0070C0"/>
                </a:solidFill>
              </a:rPr>
              <a:t>reductionist approach </a:t>
            </a:r>
            <a:r>
              <a:rPr lang="en-GB" dirty="0"/>
              <a:t>as the patient is seen as a biological organism with an organic illness that is caused by an imbalance of serotonin (i.e. the explanation for depression is reduced down to the level of biological explanations.  </a:t>
            </a:r>
          </a:p>
          <a:p>
            <a:pPr>
              <a:buFont typeface="Lato Light"/>
              <a:buNone/>
            </a:pPr>
            <a:endParaRPr lang="en-GB" dirty="0"/>
          </a:p>
          <a:p>
            <a:pPr>
              <a:buFont typeface="Lato Light"/>
              <a:buNone/>
            </a:pPr>
            <a:r>
              <a:rPr lang="en-GB" dirty="0"/>
              <a:t>A </a:t>
            </a:r>
            <a:r>
              <a:rPr lang="en-GB" b="1" dirty="0">
                <a:solidFill>
                  <a:srgbClr val="FF0000"/>
                </a:solidFill>
              </a:rPr>
              <a:t>holistic approach </a:t>
            </a:r>
            <a:r>
              <a:rPr lang="en-GB" dirty="0"/>
              <a:t>would involve trying to find out more about the person and the background to the problem and would include physical health in general; work /social/family issues before deciding on a course of therapy.</a:t>
            </a:r>
          </a:p>
          <a:p>
            <a:endParaRPr lang="en-GB" dirty="0"/>
          </a:p>
        </p:txBody>
      </p:sp>
      <p:sp>
        <p:nvSpPr>
          <p:cNvPr id="7" name="Rectangle 6">
            <a:extLst>
              <a:ext uri="{FF2B5EF4-FFF2-40B4-BE49-F238E27FC236}">
                <a16:creationId xmlns:a16="http://schemas.microsoft.com/office/drawing/2014/main" id="{79613416-52E9-544F-BBAA-96585F5073CD}"/>
              </a:ext>
            </a:extLst>
          </p:cNvPr>
          <p:cNvSpPr/>
          <p:nvPr/>
        </p:nvSpPr>
        <p:spPr>
          <a:xfrm>
            <a:off x="7776130" y="-21771"/>
            <a:ext cx="1367870" cy="11533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Make supported judgments on debates in psychology.</a:t>
            </a:r>
          </a:p>
          <a:p>
            <a:pPr algn="ctr"/>
            <a:endParaRPr lang="en-US" sz="1050" dirty="0"/>
          </a:p>
        </p:txBody>
      </p:sp>
      <p:pic>
        <p:nvPicPr>
          <p:cNvPr id="8" name="Graphic 7" descr="Signpost">
            <a:extLst>
              <a:ext uri="{FF2B5EF4-FFF2-40B4-BE49-F238E27FC236}">
                <a16:creationId xmlns:a16="http://schemas.microsoft.com/office/drawing/2014/main" id="{184E7DDF-A53A-9B42-BDC2-6920D23E9B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3006" y="778556"/>
            <a:ext cx="394119" cy="331158"/>
          </a:xfrm>
          <a:prstGeom prst="rect">
            <a:avLst/>
          </a:prstGeom>
        </p:spPr>
      </p:pic>
    </p:spTree>
    <p:extLst>
      <p:ext uri="{BB962C8B-B14F-4D97-AF65-F5344CB8AC3E}">
        <p14:creationId xmlns:p14="http://schemas.microsoft.com/office/powerpoint/2010/main" val="294808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49" y="293060"/>
            <a:ext cx="7264517" cy="857400"/>
          </a:xfrm>
        </p:spPr>
        <p:txBody>
          <a:bodyPr/>
          <a:lstStyle/>
          <a:p>
            <a:r>
              <a:rPr lang="en-GB" sz="2800" b="1" dirty="0">
                <a:solidFill>
                  <a:srgbClr val="0070C0"/>
                </a:solidFill>
              </a:rPr>
              <a:t>Reductionism</a:t>
            </a:r>
            <a:r>
              <a:rPr lang="en-GB" sz="2800" b="1" dirty="0"/>
              <a:t> </a:t>
            </a:r>
            <a:r>
              <a:rPr lang="en-GB" sz="2800" dirty="0"/>
              <a:t>versus</a:t>
            </a:r>
            <a:r>
              <a:rPr lang="en-GB" sz="2800" b="1" dirty="0"/>
              <a:t> </a:t>
            </a:r>
            <a:r>
              <a:rPr lang="en-GB" sz="2800" b="1" dirty="0">
                <a:solidFill>
                  <a:srgbClr val="FF0000"/>
                </a:solidFill>
              </a:rPr>
              <a:t>Holism</a:t>
            </a:r>
            <a:br>
              <a:rPr lang="en-GB" sz="4000" b="1" dirty="0"/>
            </a:br>
            <a:r>
              <a:rPr lang="en-GB" sz="2000" b="1" dirty="0"/>
              <a:t>Synoptic Task</a:t>
            </a:r>
            <a:endParaRPr lang="en-US" sz="2000" b="1" dirty="0"/>
          </a:p>
        </p:txBody>
      </p:sp>
      <p:sp>
        <p:nvSpPr>
          <p:cNvPr id="3" name="Text Placeholder 2"/>
          <p:cNvSpPr>
            <a:spLocks noGrp="1"/>
          </p:cNvSpPr>
          <p:nvPr>
            <p:ph type="body" idx="1"/>
          </p:nvPr>
        </p:nvSpPr>
        <p:spPr>
          <a:xfrm>
            <a:off x="376649" y="1150460"/>
            <a:ext cx="6248400" cy="3554325"/>
          </a:xfrm>
        </p:spPr>
        <p:txBody>
          <a:bodyPr/>
          <a:lstStyle/>
          <a:p>
            <a:pPr marL="342900" indent="-342900">
              <a:buAutoNum type="arabicParenBoth"/>
            </a:pPr>
            <a:r>
              <a:rPr lang="en-GB" sz="1800" dirty="0">
                <a:solidFill>
                  <a:schemeClr val="tx1"/>
                </a:solidFill>
              </a:rPr>
              <a:t>Apply the reductionism debate to other theories we have looked at so far. Rank them in terms of a reductionism/holism continuum.</a:t>
            </a:r>
          </a:p>
          <a:p>
            <a:pPr>
              <a:buNone/>
            </a:pPr>
            <a:endParaRPr lang="en-GB" sz="1800" dirty="0">
              <a:solidFill>
                <a:schemeClr val="tx1"/>
              </a:solidFill>
            </a:endParaRPr>
          </a:p>
          <a:p>
            <a:pPr>
              <a:buNone/>
            </a:pPr>
            <a:endParaRPr lang="en-GB" sz="1800" dirty="0">
              <a:solidFill>
                <a:schemeClr val="tx1"/>
              </a:solidFill>
            </a:endParaRPr>
          </a:p>
          <a:p>
            <a:pPr>
              <a:buNone/>
            </a:pPr>
            <a:r>
              <a:rPr lang="en-GB" sz="1800" dirty="0">
                <a:solidFill>
                  <a:schemeClr val="tx1"/>
                </a:solidFill>
              </a:rPr>
              <a:t>(2) Use your knowledge and understanding from across the psychology course to explain how far you agree with the following viewpoint:</a:t>
            </a:r>
          </a:p>
          <a:p>
            <a:pPr>
              <a:buNone/>
            </a:pPr>
            <a:r>
              <a:rPr lang="en-GB" sz="1800" b="1" i="1" dirty="0">
                <a:solidFill>
                  <a:srgbClr val="7030A0"/>
                </a:solidFill>
              </a:rPr>
              <a:t>“Often the simplest explanation is the best.”</a:t>
            </a:r>
          </a:p>
          <a:p>
            <a:pPr>
              <a:buNone/>
            </a:pPr>
            <a:endParaRPr lang="en-GB" sz="1800" dirty="0">
              <a:solidFill>
                <a:schemeClr val="tx1"/>
              </a:solidFill>
            </a:endParaRPr>
          </a:p>
          <a:p>
            <a:pPr>
              <a:buNone/>
            </a:pPr>
            <a:r>
              <a:rPr lang="en-GB" sz="1800" dirty="0">
                <a:solidFill>
                  <a:schemeClr val="tx1"/>
                </a:solidFill>
              </a:rPr>
              <a:t>In your answer you should refer to the </a:t>
            </a:r>
            <a:r>
              <a:rPr lang="en-GB" sz="1800" u="sng" dirty="0">
                <a:solidFill>
                  <a:schemeClr val="tx1"/>
                </a:solidFill>
              </a:rPr>
              <a:t>activation synthesis theory of dreaming </a:t>
            </a:r>
            <a:r>
              <a:rPr lang="en-GB" sz="1800" dirty="0">
                <a:solidFill>
                  <a:schemeClr val="tx1"/>
                </a:solidFill>
              </a:rPr>
              <a:t>and at least one </a:t>
            </a:r>
            <a:r>
              <a:rPr lang="en-GB" sz="1800" u="sng" dirty="0">
                <a:solidFill>
                  <a:schemeClr val="tx1"/>
                </a:solidFill>
              </a:rPr>
              <a:t>different</a:t>
            </a:r>
            <a:r>
              <a:rPr lang="en-GB" sz="1800" dirty="0">
                <a:solidFill>
                  <a:schemeClr val="tx1"/>
                </a:solidFill>
              </a:rPr>
              <a:t> area of psychology you have studied. [13]</a:t>
            </a:r>
          </a:p>
          <a:p>
            <a:pPr>
              <a:buNone/>
            </a:pPr>
            <a:endParaRPr lang="en-US" dirty="0"/>
          </a:p>
        </p:txBody>
      </p:sp>
      <p:cxnSp>
        <p:nvCxnSpPr>
          <p:cNvPr id="5" name="Straight Connector 4">
            <a:extLst>
              <a:ext uri="{FF2B5EF4-FFF2-40B4-BE49-F238E27FC236}">
                <a16:creationId xmlns:a16="http://schemas.microsoft.com/office/drawing/2014/main" id="{48C3C673-A0C8-1E4D-9FC2-2AF6284F4206}"/>
              </a:ext>
            </a:extLst>
          </p:cNvPr>
          <p:cNvCxnSpPr>
            <a:cxnSpLocks/>
          </p:cNvCxnSpPr>
          <p:nvPr/>
        </p:nvCxnSpPr>
        <p:spPr>
          <a:xfrm>
            <a:off x="519289" y="2449690"/>
            <a:ext cx="71218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3167DF6-DB9D-C24B-BF8C-21C8A637C899}"/>
              </a:ext>
            </a:extLst>
          </p:cNvPr>
          <p:cNvSpPr txBox="1">
            <a:spLocks/>
          </p:cNvSpPr>
          <p:nvPr/>
        </p:nvSpPr>
        <p:spPr>
          <a:xfrm>
            <a:off x="474133" y="1855237"/>
            <a:ext cx="7264517" cy="85740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r>
              <a:rPr lang="en-GB" sz="1800" b="1" dirty="0">
                <a:solidFill>
                  <a:srgbClr val="0070C0"/>
                </a:solidFill>
              </a:rPr>
              <a:t>Reductionism</a:t>
            </a:r>
            <a:r>
              <a:rPr lang="en-GB" sz="1800" b="1" dirty="0"/>
              <a:t> 					       </a:t>
            </a:r>
            <a:r>
              <a:rPr lang="en-GB" sz="1800" b="1" dirty="0">
                <a:solidFill>
                  <a:srgbClr val="FF0000"/>
                </a:solidFill>
              </a:rPr>
              <a:t>Holism</a:t>
            </a:r>
            <a:br>
              <a:rPr lang="en-GB" sz="2800" b="1" dirty="0"/>
            </a:br>
            <a:endParaRPr lang="en-US" sz="1400" b="1" dirty="0"/>
          </a:p>
        </p:txBody>
      </p:sp>
      <p:cxnSp>
        <p:nvCxnSpPr>
          <p:cNvPr id="9" name="Straight Arrow Connector 8">
            <a:extLst>
              <a:ext uri="{FF2B5EF4-FFF2-40B4-BE49-F238E27FC236}">
                <a16:creationId xmlns:a16="http://schemas.microsoft.com/office/drawing/2014/main" id="{2DAA2672-2E55-4242-BCA5-8010ED28692A}"/>
              </a:ext>
            </a:extLst>
          </p:cNvPr>
          <p:cNvCxnSpPr/>
          <p:nvPr/>
        </p:nvCxnSpPr>
        <p:spPr>
          <a:xfrm>
            <a:off x="2223911" y="2283937"/>
            <a:ext cx="4131733" cy="0"/>
          </a:xfrm>
          <a:prstGeom prst="straightConnector1">
            <a:avLst/>
          </a:prstGeom>
          <a:ln w="66675">
            <a:gradFill flip="none" rotWithShape="1">
              <a:gsLst>
                <a:gs pos="0">
                  <a:srgbClr val="FF0000"/>
                </a:gs>
                <a:gs pos="69000">
                  <a:schemeClr val="accent1">
                    <a:lumMod val="97000"/>
                    <a:lumOff val="3000"/>
                  </a:schemeClr>
                </a:gs>
                <a:gs pos="100000">
                  <a:srgbClr val="0070C0"/>
                </a:gs>
              </a:gsLst>
              <a:path path="circle">
                <a:fillToRect l="100000" t="100000"/>
              </a:path>
              <a:tileRect r="-100000" b="-100000"/>
            </a:gra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44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idx="4294967295"/>
          </p:nvPr>
        </p:nvSpPr>
        <p:spPr>
          <a:xfrm>
            <a:off x="590740" y="518820"/>
            <a:ext cx="8213893" cy="1383035"/>
          </a:xfrm>
          <a:prstGeom prst="rect">
            <a:avLst/>
          </a:prstGeom>
        </p:spPr>
        <p:txBody>
          <a:bodyPr wrap="square" lIns="91425" tIns="91425" rIns="91425" bIns="91425" anchor="b" anchorCtr="0">
            <a:noAutofit/>
          </a:bodyPr>
          <a:lstStyle/>
          <a:p>
            <a:pPr lvl="0" algn="ctr"/>
            <a:r>
              <a:rPr lang="en-GB" sz="2800" b="1" dirty="0">
                <a:solidFill>
                  <a:schemeClr val="tx1"/>
                </a:solidFill>
              </a:rPr>
              <a:t>The activation-synthesis theory is a neurobiological explanation of </a:t>
            </a:r>
            <a:r>
              <a:rPr lang="en-GB" sz="2800" b="1" u="sng" dirty="0">
                <a:solidFill>
                  <a:schemeClr val="bg1"/>
                </a:solidFill>
                <a:hlinkClick r:id="rId4"/>
              </a:rPr>
              <a:t>why we dream</a:t>
            </a:r>
            <a:r>
              <a:rPr lang="en-GB" sz="2800" dirty="0">
                <a:solidFill>
                  <a:schemeClr val="bg1"/>
                </a:solidFill>
              </a:rPr>
              <a:t>.</a:t>
            </a:r>
            <a:r>
              <a:rPr lang="en-GB" sz="3600" dirty="0">
                <a:solidFill>
                  <a:schemeClr val="bg1"/>
                </a:solidFill>
              </a:rPr>
              <a:t> </a:t>
            </a:r>
            <a:endParaRPr lang="en" sz="1800" b="1" dirty="0">
              <a:solidFill>
                <a:schemeClr val="bg1"/>
              </a:solidFill>
              <a:latin typeface="Lato Light"/>
              <a:ea typeface="Lato Light"/>
              <a:cs typeface="Lato Light"/>
              <a:sym typeface="Lato Light"/>
            </a:endParaRPr>
          </a:p>
        </p:txBody>
      </p:sp>
      <p:sp>
        <p:nvSpPr>
          <p:cNvPr id="137" name="Shape 137"/>
          <p:cNvSpPr txBox="1">
            <a:spLocks noGrp="1"/>
          </p:cNvSpPr>
          <p:nvPr>
            <p:ph type="sldNum" idx="12"/>
          </p:nvPr>
        </p:nvSpPr>
        <p:spPr>
          <a:xfrm>
            <a:off x="4297650" y="4447973"/>
            <a:ext cx="548700" cy="393600"/>
          </a:xfrm>
          <a:prstGeom prst="rect">
            <a:avLst/>
          </a:prstGeom>
        </p:spPr>
        <p:txBody>
          <a:bodyPr wrap="square" lIns="91425" tIns="91425" rIns="91425" bIns="91425" anchor="ctr" anchorCtr="0">
            <a:noAutofit/>
          </a:bodyPr>
          <a:lstStyle/>
          <a:p>
            <a:pPr lvl="0" algn="ctr" rtl="0">
              <a:spcBef>
                <a:spcPts val="0"/>
              </a:spcBef>
              <a:buNone/>
            </a:pPr>
            <a:fld id="{00000000-1234-1234-1234-123412341234}" type="slidenum">
              <a:rPr lang="en">
                <a:solidFill>
                  <a:srgbClr val="999999"/>
                </a:solidFill>
              </a:rPr>
              <a:t>2</a:t>
            </a:fld>
            <a:endParaRPr lang="en">
              <a:solidFill>
                <a:srgbClr val="999999"/>
              </a:solidFill>
            </a:endParaRPr>
          </a:p>
        </p:txBody>
      </p:sp>
      <p:pic>
        <p:nvPicPr>
          <p:cNvPr id="2" name="Picture 1">
            <a:extLst>
              <a:ext uri="{FF2B5EF4-FFF2-40B4-BE49-F238E27FC236}">
                <a16:creationId xmlns:a16="http://schemas.microsoft.com/office/drawing/2014/main" id="{BDB874D6-FDE5-4F40-9947-56676CF23821}"/>
              </a:ext>
            </a:extLst>
          </p:cNvPr>
          <p:cNvPicPr>
            <a:picLocks noChangeAspect="1"/>
          </p:cNvPicPr>
          <p:nvPr/>
        </p:nvPicPr>
        <p:blipFill>
          <a:blip r:embed="rId5"/>
          <a:stretch>
            <a:fillRect/>
          </a:stretch>
        </p:blipFill>
        <p:spPr>
          <a:xfrm>
            <a:off x="2888441" y="1901855"/>
            <a:ext cx="3618490" cy="24605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Shape 115"/>
          <p:cNvSpPr txBox="1">
            <a:spLocks noGrp="1"/>
          </p:cNvSpPr>
          <p:nvPr>
            <p:ph type="sldNum" idx="12"/>
          </p:nvPr>
        </p:nvSpPr>
        <p:spPr>
          <a:xfrm>
            <a:off x="8480584" y="46736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3</a:t>
            </a:fld>
            <a:endParaRPr lang="en"/>
          </a:p>
        </p:txBody>
      </p:sp>
      <p:sp>
        <p:nvSpPr>
          <p:cNvPr id="2" name="Text Placeholder 1"/>
          <p:cNvSpPr>
            <a:spLocks noGrp="1"/>
          </p:cNvSpPr>
          <p:nvPr>
            <p:ph type="body" idx="1"/>
          </p:nvPr>
        </p:nvSpPr>
        <p:spPr>
          <a:xfrm>
            <a:off x="376650" y="1169826"/>
            <a:ext cx="5986463" cy="3700625"/>
          </a:xfrm>
        </p:spPr>
        <p:txBody>
          <a:bodyPr/>
          <a:lstStyle/>
          <a:p>
            <a:pPr>
              <a:buNone/>
            </a:pPr>
            <a:r>
              <a:rPr lang="en-GB" sz="1800" dirty="0">
                <a:solidFill>
                  <a:schemeClr val="tx1"/>
                </a:solidFill>
              </a:rPr>
              <a:t>Harvard psychiatrists J. Allan Hobson and Robert </a:t>
            </a:r>
            <a:r>
              <a:rPr lang="en-GB" sz="1800" dirty="0" err="1">
                <a:solidFill>
                  <a:schemeClr val="tx1"/>
                </a:solidFill>
              </a:rPr>
              <a:t>McCarley</a:t>
            </a:r>
            <a:r>
              <a:rPr lang="en-GB" sz="1800" dirty="0">
                <a:solidFill>
                  <a:schemeClr val="tx1"/>
                </a:solidFill>
              </a:rPr>
              <a:t> first proposed their theory in 1977, suggesting that dreaming results from the brain's attempt to make sense of neural activity that takes place during sleep.</a:t>
            </a:r>
          </a:p>
          <a:p>
            <a:pPr>
              <a:buNone/>
            </a:pPr>
            <a:endParaRPr lang="en-GB" sz="1800" dirty="0">
              <a:solidFill>
                <a:schemeClr val="tx1"/>
              </a:solidFill>
            </a:endParaRPr>
          </a:p>
          <a:p>
            <a:pPr>
              <a:buNone/>
            </a:pPr>
            <a:r>
              <a:rPr lang="en-GB" sz="1800" dirty="0">
                <a:solidFill>
                  <a:schemeClr val="tx1"/>
                </a:solidFill>
              </a:rPr>
              <a:t>Even when you are sleeping, your brain is quite active. Hobson and McCarley suggested that during sleep, activity in some of the lower levels of the brain that are primarily responsible for basic biological processes are then interpreted by the parts of the brain responsible for higher-order functions such as thinking and processing information.</a:t>
            </a:r>
          </a:p>
        </p:txBody>
      </p:sp>
      <p:sp>
        <p:nvSpPr>
          <p:cNvPr id="3" name="Title 2"/>
          <p:cNvSpPr>
            <a:spLocks noGrp="1"/>
          </p:cNvSpPr>
          <p:nvPr>
            <p:ph type="title"/>
          </p:nvPr>
        </p:nvSpPr>
        <p:spPr>
          <a:xfrm>
            <a:off x="376650" y="312426"/>
            <a:ext cx="5511300" cy="857400"/>
          </a:xfrm>
        </p:spPr>
        <p:txBody>
          <a:bodyPr/>
          <a:lstStyle/>
          <a:p>
            <a:r>
              <a:rPr lang="en-US" sz="4400" b="1" dirty="0"/>
              <a:t>An overview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
        <p:nvSpPr>
          <p:cNvPr id="2" name="TextBox 1">
            <a:extLst>
              <a:ext uri="{FF2B5EF4-FFF2-40B4-BE49-F238E27FC236}">
                <a16:creationId xmlns:a16="http://schemas.microsoft.com/office/drawing/2014/main" id="{4191F112-A528-4F47-A15D-504403A64494}"/>
              </a:ext>
            </a:extLst>
          </p:cNvPr>
          <p:cNvSpPr txBox="1"/>
          <p:nvPr/>
        </p:nvSpPr>
        <p:spPr>
          <a:xfrm>
            <a:off x="571500" y="300038"/>
            <a:ext cx="5238935" cy="523220"/>
          </a:xfrm>
          <a:prstGeom prst="rect">
            <a:avLst/>
          </a:prstGeom>
          <a:noFill/>
        </p:spPr>
        <p:txBody>
          <a:bodyPr wrap="none" rtlCol="0">
            <a:spAutoFit/>
          </a:bodyPr>
          <a:lstStyle/>
          <a:p>
            <a:r>
              <a:rPr lang="en-US" sz="2800" b="1" dirty="0"/>
              <a:t>What did the theory suggest?</a:t>
            </a:r>
          </a:p>
        </p:txBody>
      </p:sp>
      <p:sp>
        <p:nvSpPr>
          <p:cNvPr id="3" name="TextBox 2">
            <a:extLst>
              <a:ext uri="{FF2B5EF4-FFF2-40B4-BE49-F238E27FC236}">
                <a16:creationId xmlns:a16="http://schemas.microsoft.com/office/drawing/2014/main" id="{3661E578-9168-6A4C-BEF9-5AEB616AF4A8}"/>
              </a:ext>
            </a:extLst>
          </p:cNvPr>
          <p:cNvSpPr txBox="1"/>
          <p:nvPr/>
        </p:nvSpPr>
        <p:spPr>
          <a:xfrm>
            <a:off x="571500" y="1000126"/>
            <a:ext cx="5715000" cy="2800767"/>
          </a:xfrm>
          <a:prstGeom prst="rect">
            <a:avLst/>
          </a:prstGeom>
          <a:noFill/>
        </p:spPr>
        <p:txBody>
          <a:bodyPr wrap="square" rtlCol="0">
            <a:spAutoFit/>
          </a:bodyPr>
          <a:lstStyle/>
          <a:p>
            <a:r>
              <a:rPr lang="en-US" sz="2000" dirty="0"/>
              <a:t>Dreams occur when the mind tries to make sense </a:t>
            </a:r>
            <a:r>
              <a:rPr lang="en-US" sz="2000" b="1" dirty="0"/>
              <a:t>(synthesis) </a:t>
            </a:r>
            <a:r>
              <a:rPr lang="en-US" sz="2000" dirty="0"/>
              <a:t>of the </a:t>
            </a:r>
            <a:r>
              <a:rPr lang="en-US" sz="2000" u="sng" dirty="0"/>
              <a:t>brain</a:t>
            </a:r>
            <a:r>
              <a:rPr lang="en-US" sz="2000" dirty="0"/>
              <a:t> </a:t>
            </a:r>
            <a:r>
              <a:rPr lang="en-US" sz="2000" u="sng" dirty="0"/>
              <a:t>activity</a:t>
            </a:r>
            <a:r>
              <a:rPr lang="en-US" sz="2000" dirty="0"/>
              <a:t> happening during sleep </a:t>
            </a:r>
            <a:r>
              <a:rPr lang="en-US" sz="2000" b="1" dirty="0"/>
              <a:t>(activation).</a:t>
            </a:r>
          </a:p>
          <a:p>
            <a:endParaRPr lang="en-US" sz="2000" dirty="0"/>
          </a:p>
          <a:p>
            <a:r>
              <a:rPr lang="en-US" sz="2000" dirty="0"/>
              <a:t>They believe that</a:t>
            </a:r>
          </a:p>
          <a:p>
            <a:r>
              <a:rPr lang="en-US" sz="2000" dirty="0"/>
              <a:t>dreams have </a:t>
            </a:r>
          </a:p>
          <a:p>
            <a:r>
              <a:rPr lang="en-US" sz="2000" b="1" dirty="0"/>
              <a:t>no real meaning.</a:t>
            </a:r>
          </a:p>
          <a:p>
            <a:endParaRPr lang="en-US" sz="1800" b="1" dirty="0"/>
          </a:p>
          <a:p>
            <a:endParaRPr lang="en-US" sz="1800" b="1" dirty="0"/>
          </a:p>
        </p:txBody>
      </p:sp>
      <p:pic>
        <p:nvPicPr>
          <p:cNvPr id="4" name="Picture 3">
            <a:extLst>
              <a:ext uri="{FF2B5EF4-FFF2-40B4-BE49-F238E27FC236}">
                <a16:creationId xmlns:a16="http://schemas.microsoft.com/office/drawing/2014/main" id="{1E733DB6-DC67-844B-81A4-959ADC290396}"/>
              </a:ext>
            </a:extLst>
          </p:cNvPr>
          <p:cNvPicPr>
            <a:picLocks noChangeAspect="1"/>
          </p:cNvPicPr>
          <p:nvPr/>
        </p:nvPicPr>
        <p:blipFill rotWithShape="1">
          <a:blip r:embed="rId2"/>
          <a:srcRect l="5434" r="8209"/>
          <a:stretch/>
        </p:blipFill>
        <p:spPr>
          <a:xfrm>
            <a:off x="2828041" y="2063636"/>
            <a:ext cx="3458459" cy="3003615"/>
          </a:xfrm>
          <a:prstGeom prst="rect">
            <a:avLst/>
          </a:prstGeom>
        </p:spPr>
      </p:pic>
      <p:sp>
        <p:nvSpPr>
          <p:cNvPr id="6" name="Rectangle 5">
            <a:extLst>
              <a:ext uri="{FF2B5EF4-FFF2-40B4-BE49-F238E27FC236}">
                <a16:creationId xmlns:a16="http://schemas.microsoft.com/office/drawing/2014/main" id="{522A52CF-7442-C946-8C0B-D02BBD5927E5}"/>
              </a:ext>
            </a:extLst>
          </p:cNvPr>
          <p:cNvSpPr/>
          <p:nvPr/>
        </p:nvSpPr>
        <p:spPr>
          <a:xfrm>
            <a:off x="7776130" y="-21771"/>
            <a:ext cx="1367870" cy="11461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Explain visually and verbally how different parts of the brain function.</a:t>
            </a:r>
          </a:p>
          <a:p>
            <a:pPr algn="ctr"/>
            <a:endParaRPr lang="en-US" sz="1050" dirty="0"/>
          </a:p>
        </p:txBody>
      </p:sp>
      <p:pic>
        <p:nvPicPr>
          <p:cNvPr id="8" name="Graphic 7" descr="Brain in head">
            <a:extLst>
              <a:ext uri="{FF2B5EF4-FFF2-40B4-BE49-F238E27FC236}">
                <a16:creationId xmlns:a16="http://schemas.microsoft.com/office/drawing/2014/main" id="{00BA6038-6F27-D84C-9E75-6223DDDF6B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1828" y="746896"/>
            <a:ext cx="377511" cy="377511"/>
          </a:xfrm>
          <a:prstGeom prst="rect">
            <a:avLst/>
          </a:prstGeom>
        </p:spPr>
      </p:pic>
    </p:spTree>
    <p:extLst>
      <p:ext uri="{BB962C8B-B14F-4D97-AF65-F5344CB8AC3E}">
        <p14:creationId xmlns:p14="http://schemas.microsoft.com/office/powerpoint/2010/main" val="30807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0A3C-788A-964A-B52B-1F31F01B59D8}"/>
              </a:ext>
            </a:extLst>
          </p:cNvPr>
          <p:cNvSpPr>
            <a:spLocks noGrp="1"/>
          </p:cNvSpPr>
          <p:nvPr>
            <p:ph type="title"/>
          </p:nvPr>
        </p:nvSpPr>
        <p:spPr>
          <a:xfrm>
            <a:off x="320511" y="246039"/>
            <a:ext cx="7286919" cy="857400"/>
          </a:xfrm>
        </p:spPr>
        <p:txBody>
          <a:bodyPr/>
          <a:lstStyle/>
          <a:p>
            <a:r>
              <a:rPr lang="en-US" sz="3200" b="1" dirty="0"/>
              <a:t>The neuropsychology in the theory</a:t>
            </a:r>
          </a:p>
        </p:txBody>
      </p:sp>
      <p:sp>
        <p:nvSpPr>
          <p:cNvPr id="3" name="Text Placeholder 2">
            <a:extLst>
              <a:ext uri="{FF2B5EF4-FFF2-40B4-BE49-F238E27FC236}">
                <a16:creationId xmlns:a16="http://schemas.microsoft.com/office/drawing/2014/main" id="{BA1C3F23-5C09-0741-BA62-E3302925ACCD}"/>
              </a:ext>
            </a:extLst>
          </p:cNvPr>
          <p:cNvSpPr>
            <a:spLocks noGrp="1"/>
          </p:cNvSpPr>
          <p:nvPr>
            <p:ph type="body" idx="1"/>
          </p:nvPr>
        </p:nvSpPr>
        <p:spPr>
          <a:xfrm>
            <a:off x="213621" y="1103439"/>
            <a:ext cx="4065396" cy="3746286"/>
          </a:xfrm>
        </p:spPr>
        <p:txBody>
          <a:bodyPr/>
          <a:lstStyle/>
          <a:p>
            <a:pPr>
              <a:buNone/>
            </a:pPr>
            <a:r>
              <a:rPr lang="en-US" b="1" dirty="0">
                <a:solidFill>
                  <a:schemeClr val="tx1"/>
                </a:solidFill>
              </a:rPr>
              <a:t>Just before &amp; during REM sleep:</a:t>
            </a:r>
          </a:p>
          <a:p>
            <a:pPr marL="136525" indent="-136525"/>
            <a:r>
              <a:rPr lang="en-US" dirty="0">
                <a:solidFill>
                  <a:schemeClr val="tx1"/>
                </a:solidFill>
              </a:rPr>
              <a:t>Powerful electrical signals pass through the brain like a wave – appear like sudden spikes.</a:t>
            </a:r>
          </a:p>
          <a:p>
            <a:pPr marL="136525" indent="-136525"/>
            <a:endParaRPr lang="en-US" dirty="0">
              <a:solidFill>
                <a:schemeClr val="tx1"/>
              </a:solidFill>
            </a:endParaRPr>
          </a:p>
          <a:p>
            <a:pPr marL="136525" indent="-136525"/>
            <a:endParaRPr lang="en-US" dirty="0">
              <a:solidFill>
                <a:schemeClr val="tx1"/>
              </a:solidFill>
            </a:endParaRPr>
          </a:p>
          <a:p>
            <a:pPr marL="136525" indent="-136525"/>
            <a:endParaRPr lang="en-US" dirty="0">
              <a:solidFill>
                <a:schemeClr val="tx1"/>
              </a:solidFill>
            </a:endParaRPr>
          </a:p>
          <a:p>
            <a:pPr marL="136525" indent="-136525"/>
            <a:r>
              <a:rPr lang="en-US" dirty="0">
                <a:solidFill>
                  <a:schemeClr val="tx1"/>
                </a:solidFill>
              </a:rPr>
              <a:t>Signals come from </a:t>
            </a:r>
            <a:r>
              <a:rPr lang="en-US" b="1" dirty="0">
                <a:solidFill>
                  <a:srgbClr val="FF0000"/>
                </a:solidFill>
              </a:rPr>
              <a:t>pons</a:t>
            </a:r>
            <a:r>
              <a:rPr lang="en-US" dirty="0">
                <a:solidFill>
                  <a:schemeClr val="tx1"/>
                </a:solidFill>
              </a:rPr>
              <a:t> in the </a:t>
            </a:r>
            <a:r>
              <a:rPr lang="en-US" b="1" dirty="0">
                <a:solidFill>
                  <a:srgbClr val="FF0000"/>
                </a:solidFill>
              </a:rPr>
              <a:t>brainstem</a:t>
            </a:r>
            <a:r>
              <a:rPr lang="en-US" dirty="0">
                <a:solidFill>
                  <a:schemeClr val="tx1"/>
                </a:solidFill>
              </a:rPr>
              <a:t> &amp; from the </a:t>
            </a:r>
            <a:r>
              <a:rPr lang="en-US" b="1" dirty="0">
                <a:solidFill>
                  <a:srgbClr val="FF0000"/>
                </a:solidFill>
              </a:rPr>
              <a:t>neurons</a:t>
            </a:r>
            <a:r>
              <a:rPr lang="en-US" dirty="0">
                <a:solidFill>
                  <a:schemeClr val="tx1"/>
                </a:solidFill>
              </a:rPr>
              <a:t> that move the eyes – activates the </a:t>
            </a:r>
            <a:r>
              <a:rPr lang="en-US" b="1" dirty="0">
                <a:solidFill>
                  <a:srgbClr val="FF0000"/>
                </a:solidFill>
              </a:rPr>
              <a:t>limbic system </a:t>
            </a:r>
            <a:r>
              <a:rPr lang="en-US" dirty="0">
                <a:solidFill>
                  <a:schemeClr val="tx1"/>
                </a:solidFill>
              </a:rPr>
              <a:t>&amp; travels to the </a:t>
            </a:r>
            <a:r>
              <a:rPr lang="en-US" b="1" dirty="0">
                <a:solidFill>
                  <a:srgbClr val="FF0000"/>
                </a:solidFill>
              </a:rPr>
              <a:t>occipital lobe</a:t>
            </a:r>
            <a:r>
              <a:rPr lang="en-US" dirty="0">
                <a:solidFill>
                  <a:schemeClr val="tx1"/>
                </a:solidFill>
              </a:rPr>
              <a:t>.</a:t>
            </a:r>
          </a:p>
          <a:p>
            <a:pPr marL="136525" indent="-136525"/>
            <a:r>
              <a:rPr lang="en-US" dirty="0">
                <a:solidFill>
                  <a:schemeClr val="tx1"/>
                </a:solidFill>
              </a:rPr>
              <a:t>Spikes – send surge of stimulation through the brain that activates the </a:t>
            </a:r>
            <a:r>
              <a:rPr lang="en-US" b="1" dirty="0">
                <a:solidFill>
                  <a:srgbClr val="FF0000"/>
                </a:solidFill>
              </a:rPr>
              <a:t>cerebral cortex </a:t>
            </a:r>
            <a:r>
              <a:rPr lang="en-US" dirty="0">
                <a:solidFill>
                  <a:schemeClr val="tx1"/>
                </a:solidFill>
              </a:rPr>
              <a:t>&amp; the higher brain tries to </a:t>
            </a:r>
            <a:r>
              <a:rPr lang="en-US" u="sng" dirty="0">
                <a:solidFill>
                  <a:schemeClr val="tx1"/>
                </a:solidFill>
              </a:rPr>
              <a:t>give meaning to what is happening.</a:t>
            </a:r>
          </a:p>
          <a:p>
            <a:pPr>
              <a:buNone/>
            </a:pPr>
            <a:endParaRPr lang="en-US" dirty="0">
              <a:solidFill>
                <a:schemeClr val="tx1"/>
              </a:solidFill>
            </a:endParaRPr>
          </a:p>
        </p:txBody>
      </p:sp>
      <p:pic>
        <p:nvPicPr>
          <p:cNvPr id="5" name="Picture 4">
            <a:extLst>
              <a:ext uri="{FF2B5EF4-FFF2-40B4-BE49-F238E27FC236}">
                <a16:creationId xmlns:a16="http://schemas.microsoft.com/office/drawing/2014/main" id="{D14C5F6E-8279-2F4F-B09B-672123E8D73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1344" r="11718"/>
          <a:stretch/>
        </p:blipFill>
        <p:spPr>
          <a:xfrm>
            <a:off x="4277736" y="1304369"/>
            <a:ext cx="4430599" cy="3839131"/>
          </a:xfrm>
          <a:prstGeom prst="rect">
            <a:avLst/>
          </a:prstGeom>
        </p:spPr>
      </p:pic>
      <p:pic>
        <p:nvPicPr>
          <p:cNvPr id="6" name="Picture 5">
            <a:extLst>
              <a:ext uri="{FF2B5EF4-FFF2-40B4-BE49-F238E27FC236}">
                <a16:creationId xmlns:a16="http://schemas.microsoft.com/office/drawing/2014/main" id="{718FDC4D-B275-2644-9993-66029D183ED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4431" t="33007" r="20000" b="34223"/>
          <a:stretch/>
        </p:blipFill>
        <p:spPr>
          <a:xfrm>
            <a:off x="416636" y="1960839"/>
            <a:ext cx="2720051" cy="660649"/>
          </a:xfrm>
          <a:prstGeom prst="rect">
            <a:avLst/>
          </a:prstGeom>
        </p:spPr>
      </p:pic>
      <p:sp>
        <p:nvSpPr>
          <p:cNvPr id="7" name="Rectangle 6">
            <a:extLst>
              <a:ext uri="{FF2B5EF4-FFF2-40B4-BE49-F238E27FC236}">
                <a16:creationId xmlns:a16="http://schemas.microsoft.com/office/drawing/2014/main" id="{67D41E7C-9538-5648-9AD0-FE862C2F1F5F}"/>
              </a:ext>
            </a:extLst>
          </p:cNvPr>
          <p:cNvSpPr/>
          <p:nvPr/>
        </p:nvSpPr>
        <p:spPr>
          <a:xfrm>
            <a:off x="7776130" y="-21771"/>
            <a:ext cx="1367870" cy="11461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Explain visually and verbally how different parts of the brain function.</a:t>
            </a:r>
          </a:p>
          <a:p>
            <a:pPr algn="ctr"/>
            <a:endParaRPr lang="en-US" sz="1050" dirty="0"/>
          </a:p>
        </p:txBody>
      </p:sp>
      <p:pic>
        <p:nvPicPr>
          <p:cNvPr id="8" name="Graphic 7" descr="Brain in head">
            <a:extLst>
              <a:ext uri="{FF2B5EF4-FFF2-40B4-BE49-F238E27FC236}">
                <a16:creationId xmlns:a16="http://schemas.microsoft.com/office/drawing/2014/main" id="{7FE29871-C49C-CC41-8C8D-10C1673FBE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1828" y="746896"/>
            <a:ext cx="377511" cy="377511"/>
          </a:xfrm>
          <a:prstGeom prst="rect">
            <a:avLst/>
          </a:prstGeom>
        </p:spPr>
      </p:pic>
    </p:spTree>
    <p:extLst>
      <p:ext uri="{BB962C8B-B14F-4D97-AF65-F5344CB8AC3E}">
        <p14:creationId xmlns:p14="http://schemas.microsoft.com/office/powerpoint/2010/main" val="307974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1C3EBB-E04D-FD4A-ACE3-234BF58EA5A7}"/>
              </a:ext>
            </a:extLst>
          </p:cNvPr>
          <p:cNvSpPr>
            <a:spLocks noGrp="1"/>
          </p:cNvSpPr>
          <p:nvPr>
            <p:ph type="sldNum" idx="12"/>
          </p:nvPr>
        </p:nvSpPr>
        <p:spPr/>
        <p:txBody>
          <a:bodyPr/>
          <a:lstStyle/>
          <a:p>
            <a:pPr lvl="0" algn="ctr" rtl="0">
              <a:spcBef>
                <a:spcPts val="0"/>
              </a:spcBef>
              <a:buNone/>
            </a:pPr>
            <a:fld id="{00000000-1234-1234-1234-123412341234}" type="slidenum">
              <a:rPr lang="en" smtClean="0">
                <a:solidFill>
                  <a:srgbClr val="999999"/>
                </a:solidFill>
              </a:rPr>
              <a:t>6</a:t>
            </a:fld>
            <a:endParaRPr lang="en">
              <a:solidFill>
                <a:srgbClr val="999999"/>
              </a:solidFill>
            </a:endParaRPr>
          </a:p>
        </p:txBody>
      </p:sp>
      <p:pic>
        <p:nvPicPr>
          <p:cNvPr id="3" name="Picture 2">
            <a:extLst>
              <a:ext uri="{FF2B5EF4-FFF2-40B4-BE49-F238E27FC236}">
                <a16:creationId xmlns:a16="http://schemas.microsoft.com/office/drawing/2014/main" id="{B7419FC3-5437-CD4D-BA29-D04DFABF4A2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204" t="10997" r="2990" b="10195"/>
          <a:stretch/>
        </p:blipFill>
        <p:spPr>
          <a:xfrm>
            <a:off x="582020" y="591247"/>
            <a:ext cx="6570482" cy="4053526"/>
          </a:xfrm>
          <a:prstGeom prst="rect">
            <a:avLst/>
          </a:prstGeom>
        </p:spPr>
      </p:pic>
      <p:sp>
        <p:nvSpPr>
          <p:cNvPr id="4" name="Rectangle 3">
            <a:extLst>
              <a:ext uri="{FF2B5EF4-FFF2-40B4-BE49-F238E27FC236}">
                <a16:creationId xmlns:a16="http://schemas.microsoft.com/office/drawing/2014/main" id="{79B4BFC3-5EC3-6F45-82B0-5EA770768F05}"/>
              </a:ext>
            </a:extLst>
          </p:cNvPr>
          <p:cNvSpPr/>
          <p:nvPr/>
        </p:nvSpPr>
        <p:spPr>
          <a:xfrm>
            <a:off x="7776130" y="-21771"/>
            <a:ext cx="1367870" cy="11461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Explain visually and verbally how different parts of the brain function.</a:t>
            </a:r>
          </a:p>
          <a:p>
            <a:pPr algn="ctr"/>
            <a:endParaRPr lang="en-US" sz="1050" dirty="0"/>
          </a:p>
        </p:txBody>
      </p:sp>
      <p:pic>
        <p:nvPicPr>
          <p:cNvPr id="5" name="Graphic 4" descr="Brain in head">
            <a:extLst>
              <a:ext uri="{FF2B5EF4-FFF2-40B4-BE49-F238E27FC236}">
                <a16:creationId xmlns:a16="http://schemas.microsoft.com/office/drawing/2014/main" id="{31BEABBC-2ABE-BA45-BD68-1A1F8FD4E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828" y="746896"/>
            <a:ext cx="377511" cy="377511"/>
          </a:xfrm>
          <a:prstGeom prst="rect">
            <a:avLst/>
          </a:prstGeom>
        </p:spPr>
      </p:pic>
    </p:spTree>
    <p:extLst>
      <p:ext uri="{BB962C8B-B14F-4D97-AF65-F5344CB8AC3E}">
        <p14:creationId xmlns:p14="http://schemas.microsoft.com/office/powerpoint/2010/main" val="52584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6215-BD27-A54C-BB1E-853183A58A02}"/>
              </a:ext>
            </a:extLst>
          </p:cNvPr>
          <p:cNvSpPr>
            <a:spLocks noGrp="1"/>
          </p:cNvSpPr>
          <p:nvPr>
            <p:ph type="title"/>
          </p:nvPr>
        </p:nvSpPr>
        <p:spPr>
          <a:xfrm>
            <a:off x="457199" y="191507"/>
            <a:ext cx="6672805" cy="857400"/>
          </a:xfrm>
        </p:spPr>
        <p:txBody>
          <a:bodyPr/>
          <a:lstStyle/>
          <a:p>
            <a:r>
              <a:rPr lang="en-US" sz="3600" b="1" dirty="0"/>
              <a:t>The connection to dreaming</a:t>
            </a:r>
          </a:p>
        </p:txBody>
      </p:sp>
      <p:sp>
        <p:nvSpPr>
          <p:cNvPr id="3" name="Text Placeholder 2">
            <a:extLst>
              <a:ext uri="{FF2B5EF4-FFF2-40B4-BE49-F238E27FC236}">
                <a16:creationId xmlns:a16="http://schemas.microsoft.com/office/drawing/2014/main" id="{FE9B1C36-3FE8-2C44-BE24-15CF87AC3030}"/>
              </a:ext>
            </a:extLst>
          </p:cNvPr>
          <p:cNvSpPr>
            <a:spLocks noGrp="1"/>
          </p:cNvSpPr>
          <p:nvPr>
            <p:ph type="body" idx="1"/>
          </p:nvPr>
        </p:nvSpPr>
        <p:spPr>
          <a:xfrm>
            <a:off x="457200" y="1048907"/>
            <a:ext cx="2112380" cy="3800818"/>
          </a:xfrm>
          <a:ln>
            <a:solidFill>
              <a:schemeClr val="accent1"/>
            </a:solidFill>
          </a:ln>
        </p:spPr>
        <p:txBody>
          <a:bodyPr/>
          <a:lstStyle/>
          <a:p>
            <a:pPr>
              <a:buNone/>
            </a:pPr>
            <a:r>
              <a:rPr lang="en-US" dirty="0">
                <a:solidFill>
                  <a:schemeClr val="tx1"/>
                </a:solidFill>
              </a:rPr>
              <a:t>The effort to give these sudden signals meaning is what leads us to dream.</a:t>
            </a:r>
          </a:p>
          <a:p>
            <a:pPr>
              <a:buNone/>
            </a:pPr>
            <a:endParaRPr lang="en-US" dirty="0">
              <a:solidFill>
                <a:schemeClr val="tx1"/>
              </a:solidFill>
            </a:endParaRPr>
          </a:p>
          <a:p>
            <a:pPr>
              <a:buNone/>
            </a:pPr>
            <a:r>
              <a:rPr lang="en-US" dirty="0">
                <a:solidFill>
                  <a:schemeClr val="tx1"/>
                </a:solidFill>
              </a:rPr>
              <a:t>The brain draws upon its memories to provide synthesis (a meaning that makes sense). </a:t>
            </a:r>
          </a:p>
          <a:p>
            <a:pPr>
              <a:buNone/>
            </a:pPr>
            <a:endParaRPr lang="en-US" dirty="0">
              <a:solidFill>
                <a:schemeClr val="tx1"/>
              </a:solidFill>
            </a:endParaRPr>
          </a:p>
          <a:p>
            <a:pPr>
              <a:buNone/>
            </a:pPr>
            <a:r>
              <a:rPr lang="en-US" dirty="0">
                <a:solidFill>
                  <a:schemeClr val="tx1"/>
                </a:solidFill>
              </a:rPr>
              <a:t>But because different areas of the brain are activated this can be quite strange.</a:t>
            </a:r>
          </a:p>
        </p:txBody>
      </p:sp>
      <p:sp>
        <p:nvSpPr>
          <p:cNvPr id="4" name="Text Placeholder 3">
            <a:extLst>
              <a:ext uri="{FF2B5EF4-FFF2-40B4-BE49-F238E27FC236}">
                <a16:creationId xmlns:a16="http://schemas.microsoft.com/office/drawing/2014/main" id="{08BA0ADE-C83C-644B-8986-414EDBEC92A0}"/>
              </a:ext>
            </a:extLst>
          </p:cNvPr>
          <p:cNvSpPr>
            <a:spLocks noGrp="1"/>
          </p:cNvSpPr>
          <p:nvPr>
            <p:ph type="body" idx="2"/>
          </p:nvPr>
        </p:nvSpPr>
        <p:spPr>
          <a:xfrm>
            <a:off x="2754775" y="1048907"/>
            <a:ext cx="3832637" cy="3800818"/>
          </a:xfrm>
          <a:ln>
            <a:solidFill>
              <a:schemeClr val="accent1"/>
            </a:solidFill>
          </a:ln>
        </p:spPr>
        <p:txBody>
          <a:bodyPr/>
          <a:lstStyle/>
          <a:p>
            <a:pPr>
              <a:buNone/>
            </a:pPr>
            <a:r>
              <a:rPr lang="en-US" dirty="0">
                <a:solidFill>
                  <a:schemeClr val="tx1"/>
                </a:solidFill>
              </a:rPr>
              <a:t>EXAMPLE</a:t>
            </a:r>
          </a:p>
          <a:p>
            <a:pPr>
              <a:buNone/>
            </a:pPr>
            <a:r>
              <a:rPr lang="en-US" dirty="0">
                <a:solidFill>
                  <a:schemeClr val="tx1"/>
                </a:solidFill>
              </a:rPr>
              <a:t>The spikes might be similar to those produced whilst running – when sleeping a person might </a:t>
            </a:r>
            <a:r>
              <a:rPr lang="en-US" dirty="0" err="1">
                <a:solidFill>
                  <a:schemeClr val="tx1"/>
                </a:solidFill>
              </a:rPr>
              <a:t>synthesise</a:t>
            </a:r>
            <a:r>
              <a:rPr lang="en-US" dirty="0">
                <a:solidFill>
                  <a:schemeClr val="tx1"/>
                </a:solidFill>
              </a:rPr>
              <a:t> those signals &amp; dream of running.</a:t>
            </a:r>
          </a:p>
          <a:p>
            <a:pPr>
              <a:buNone/>
            </a:pPr>
            <a:endParaRPr lang="en-US" dirty="0">
              <a:solidFill>
                <a:schemeClr val="tx1"/>
              </a:solidFill>
            </a:endParaRPr>
          </a:p>
          <a:p>
            <a:pPr>
              <a:buNone/>
            </a:pPr>
            <a:r>
              <a:rPr lang="en-US" dirty="0">
                <a:solidFill>
                  <a:schemeClr val="tx1"/>
                </a:solidFill>
              </a:rPr>
              <a:t>As pons continue to fire, the higher brain has to keep making sense of them, which is why dreams can shift so quickly.</a:t>
            </a:r>
          </a:p>
        </p:txBody>
      </p:sp>
      <p:pic>
        <p:nvPicPr>
          <p:cNvPr id="6" name="Picture 5">
            <a:extLst>
              <a:ext uri="{FF2B5EF4-FFF2-40B4-BE49-F238E27FC236}">
                <a16:creationId xmlns:a16="http://schemas.microsoft.com/office/drawing/2014/main" id="{45E60679-4352-F944-BB9D-21C1FE00CDBF}"/>
              </a:ext>
            </a:extLst>
          </p:cNvPr>
          <p:cNvPicPr>
            <a:picLocks noChangeAspect="1"/>
          </p:cNvPicPr>
          <p:nvPr/>
        </p:nvPicPr>
        <p:blipFill>
          <a:blip r:embed="rId2"/>
          <a:stretch>
            <a:fillRect/>
          </a:stretch>
        </p:blipFill>
        <p:spPr>
          <a:xfrm>
            <a:off x="4490095" y="3452327"/>
            <a:ext cx="2097317" cy="1397398"/>
          </a:xfrm>
          <a:prstGeom prst="rect">
            <a:avLst/>
          </a:prstGeom>
        </p:spPr>
      </p:pic>
      <p:sp>
        <p:nvSpPr>
          <p:cNvPr id="7" name="Rectangle 6">
            <a:extLst>
              <a:ext uri="{FF2B5EF4-FFF2-40B4-BE49-F238E27FC236}">
                <a16:creationId xmlns:a16="http://schemas.microsoft.com/office/drawing/2014/main" id="{1596234B-2576-6D42-9A67-62542200C6BC}"/>
              </a:ext>
            </a:extLst>
          </p:cNvPr>
          <p:cNvSpPr/>
          <p:nvPr/>
        </p:nvSpPr>
        <p:spPr>
          <a:xfrm>
            <a:off x="7776130" y="-21771"/>
            <a:ext cx="1367870" cy="11461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Explain visually and verbally how different parts of the brain function.</a:t>
            </a:r>
          </a:p>
          <a:p>
            <a:pPr algn="ctr"/>
            <a:endParaRPr lang="en-US" sz="1050" dirty="0"/>
          </a:p>
        </p:txBody>
      </p:sp>
      <p:pic>
        <p:nvPicPr>
          <p:cNvPr id="8" name="Graphic 7" descr="Brain in head">
            <a:extLst>
              <a:ext uri="{FF2B5EF4-FFF2-40B4-BE49-F238E27FC236}">
                <a16:creationId xmlns:a16="http://schemas.microsoft.com/office/drawing/2014/main" id="{1A637872-5918-2E45-8C50-ECA8E881B7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1828" y="746896"/>
            <a:ext cx="377511" cy="377511"/>
          </a:xfrm>
          <a:prstGeom prst="rect">
            <a:avLst/>
          </a:prstGeom>
        </p:spPr>
      </p:pic>
    </p:spTree>
    <p:extLst>
      <p:ext uri="{BB962C8B-B14F-4D97-AF65-F5344CB8AC3E}">
        <p14:creationId xmlns:p14="http://schemas.microsoft.com/office/powerpoint/2010/main" val="303751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118E45-0CAD-AA4A-895E-AB6A18F8EE51}"/>
              </a:ext>
            </a:extLst>
          </p:cNvPr>
          <p:cNvSpPr>
            <a:spLocks noGrp="1"/>
          </p:cNvSpPr>
          <p:nvPr>
            <p:ph type="sldNum" idx="12"/>
          </p:nvPr>
        </p:nvSpPr>
        <p:spPr/>
        <p:txBody>
          <a:bodyPr/>
          <a:lstStyle/>
          <a:p>
            <a:pPr lvl="0" algn="ctr" rtl="0">
              <a:spcBef>
                <a:spcPts val="0"/>
              </a:spcBef>
              <a:buNone/>
            </a:pPr>
            <a:fld id="{00000000-1234-1234-1234-123412341234}" type="slidenum">
              <a:rPr lang="en" smtClean="0">
                <a:solidFill>
                  <a:srgbClr val="999999"/>
                </a:solidFill>
              </a:rPr>
              <a:t>8</a:t>
            </a:fld>
            <a:endParaRPr lang="en">
              <a:solidFill>
                <a:srgbClr val="999999"/>
              </a:solidFill>
            </a:endParaRPr>
          </a:p>
        </p:txBody>
      </p:sp>
      <p:pic>
        <p:nvPicPr>
          <p:cNvPr id="5" name="Picture 4" descr="A picture containing diagram&#10;&#10;Description automatically generated">
            <a:extLst>
              <a:ext uri="{FF2B5EF4-FFF2-40B4-BE49-F238E27FC236}">
                <a16:creationId xmlns:a16="http://schemas.microsoft.com/office/drawing/2014/main" id="{746AFF1D-D453-CD45-8476-E43397F2C68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24639" y="149397"/>
            <a:ext cx="6875519" cy="4606148"/>
          </a:xfrm>
          <a:prstGeom prst="rect">
            <a:avLst/>
          </a:prstGeom>
        </p:spPr>
      </p:pic>
      <p:sp>
        <p:nvSpPr>
          <p:cNvPr id="6" name="Rectangle 5">
            <a:extLst>
              <a:ext uri="{FF2B5EF4-FFF2-40B4-BE49-F238E27FC236}">
                <a16:creationId xmlns:a16="http://schemas.microsoft.com/office/drawing/2014/main" id="{9BE26D50-C1E0-9C48-8614-714EB2760FC1}"/>
              </a:ext>
            </a:extLst>
          </p:cNvPr>
          <p:cNvSpPr/>
          <p:nvPr/>
        </p:nvSpPr>
        <p:spPr>
          <a:xfrm>
            <a:off x="479630" y="4626129"/>
            <a:ext cx="6965536" cy="430887"/>
          </a:xfrm>
          <a:prstGeom prst="rect">
            <a:avLst/>
          </a:prstGeom>
        </p:spPr>
        <p:txBody>
          <a:bodyPr wrap="square">
            <a:spAutoFit/>
          </a:bodyPr>
          <a:lstStyle/>
          <a:p>
            <a:endParaRPr lang="en-US" sz="1100" dirty="0">
              <a:solidFill>
                <a:schemeClr val="tx1"/>
              </a:solidFill>
            </a:endParaRPr>
          </a:p>
          <a:p>
            <a:r>
              <a:rPr lang="en-US" sz="1100" dirty="0">
                <a:solidFill>
                  <a:schemeClr val="tx1"/>
                </a:solidFill>
                <a:hlinkClick r:id="rId4">
                  <a:extLst>
                    <a:ext uri="{A12FA001-AC4F-418D-AE19-62706E023703}">
                      <ahyp:hlinkClr xmlns:ahyp="http://schemas.microsoft.com/office/drawing/2018/hyperlinkcolor" val="tx"/>
                    </a:ext>
                  </a:extLst>
                </a:hlinkClick>
              </a:rPr>
              <a:t>Credit: https://www.verywellmind.com/what-is-the-activation-synthesis-model-of-dreaming-2794812</a:t>
            </a:r>
            <a:r>
              <a:rPr lang="en-US" sz="1100" dirty="0">
                <a:solidFill>
                  <a:schemeClr val="tx1"/>
                </a:solidFill>
              </a:rPr>
              <a:t> </a:t>
            </a:r>
          </a:p>
        </p:txBody>
      </p:sp>
      <p:sp>
        <p:nvSpPr>
          <p:cNvPr id="7" name="Rectangle 6">
            <a:extLst>
              <a:ext uri="{FF2B5EF4-FFF2-40B4-BE49-F238E27FC236}">
                <a16:creationId xmlns:a16="http://schemas.microsoft.com/office/drawing/2014/main" id="{6DB82B90-54F8-6342-B5C2-29D4BECB5DC7}"/>
              </a:ext>
            </a:extLst>
          </p:cNvPr>
          <p:cNvSpPr/>
          <p:nvPr/>
        </p:nvSpPr>
        <p:spPr>
          <a:xfrm>
            <a:off x="7776130" y="-21771"/>
            <a:ext cx="1367870" cy="11461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Explain visually and verbally how different parts of the brain function.</a:t>
            </a:r>
          </a:p>
          <a:p>
            <a:pPr algn="ctr"/>
            <a:endParaRPr lang="en-US" sz="1050" dirty="0"/>
          </a:p>
        </p:txBody>
      </p:sp>
      <p:pic>
        <p:nvPicPr>
          <p:cNvPr id="8" name="Graphic 7" descr="Brain in head">
            <a:extLst>
              <a:ext uri="{FF2B5EF4-FFF2-40B4-BE49-F238E27FC236}">
                <a16:creationId xmlns:a16="http://schemas.microsoft.com/office/drawing/2014/main" id="{B4C5D87F-7565-5C46-B229-ECD35C868F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1828" y="746896"/>
            <a:ext cx="377511" cy="377511"/>
          </a:xfrm>
          <a:prstGeom prst="rect">
            <a:avLst/>
          </a:prstGeom>
        </p:spPr>
      </p:pic>
    </p:spTree>
    <p:extLst>
      <p:ext uri="{BB962C8B-B14F-4D97-AF65-F5344CB8AC3E}">
        <p14:creationId xmlns:p14="http://schemas.microsoft.com/office/powerpoint/2010/main" val="195170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263"/>
            <a:ext cx="5511300" cy="857400"/>
          </a:xfrm>
        </p:spPr>
        <p:txBody>
          <a:bodyPr/>
          <a:lstStyle/>
          <a:p>
            <a:r>
              <a:rPr lang="en-US" sz="4000" b="1" dirty="0"/>
              <a:t>In summary</a:t>
            </a:r>
          </a:p>
        </p:txBody>
      </p:sp>
      <p:sp>
        <p:nvSpPr>
          <p:cNvPr id="3" name="Text Placeholder 2"/>
          <p:cNvSpPr>
            <a:spLocks noGrp="1"/>
          </p:cNvSpPr>
          <p:nvPr>
            <p:ph type="body" idx="1"/>
          </p:nvPr>
        </p:nvSpPr>
        <p:spPr>
          <a:xfrm>
            <a:off x="457200" y="1077663"/>
            <a:ext cx="1871663" cy="3772062"/>
          </a:xfrm>
          <a:ln>
            <a:solidFill>
              <a:schemeClr val="accent1"/>
            </a:solidFill>
          </a:ln>
        </p:spPr>
        <p:txBody>
          <a:bodyPr/>
          <a:lstStyle/>
          <a:p>
            <a:pPr>
              <a:buNone/>
            </a:pPr>
            <a:r>
              <a:rPr lang="en-GB" sz="2000" dirty="0">
                <a:solidFill>
                  <a:schemeClr val="tx1"/>
                </a:solidFill>
              </a:rPr>
              <a:t>High levels of activity in the brainstem are necessary for dreaming to take place.</a:t>
            </a:r>
          </a:p>
          <a:p>
            <a:endParaRPr lang="en-US" dirty="0"/>
          </a:p>
        </p:txBody>
      </p:sp>
      <p:sp>
        <p:nvSpPr>
          <p:cNvPr id="4" name="Text Placeholder 3"/>
          <p:cNvSpPr>
            <a:spLocks noGrp="1"/>
          </p:cNvSpPr>
          <p:nvPr>
            <p:ph type="body" idx="2"/>
          </p:nvPr>
        </p:nvSpPr>
        <p:spPr>
          <a:xfrm>
            <a:off x="2579030" y="1077663"/>
            <a:ext cx="1792945" cy="3772062"/>
          </a:xfrm>
          <a:ln>
            <a:solidFill>
              <a:schemeClr val="accent1"/>
            </a:solidFill>
          </a:ln>
        </p:spPr>
        <p:txBody>
          <a:bodyPr/>
          <a:lstStyle/>
          <a:p>
            <a:pPr>
              <a:buNone/>
            </a:pPr>
            <a:r>
              <a:rPr lang="en-GB" sz="2000" dirty="0">
                <a:solidFill>
                  <a:schemeClr val="tx1"/>
                </a:solidFill>
              </a:rPr>
              <a:t>Activation in these areas of the brain results in REM sleep and dreaming and that all dreaming takes place during REM sleep.</a:t>
            </a:r>
          </a:p>
          <a:p>
            <a:endParaRPr lang="en-US" dirty="0"/>
          </a:p>
        </p:txBody>
      </p:sp>
      <p:sp>
        <p:nvSpPr>
          <p:cNvPr id="5" name="Text Placeholder 3">
            <a:extLst>
              <a:ext uri="{FF2B5EF4-FFF2-40B4-BE49-F238E27FC236}">
                <a16:creationId xmlns:a16="http://schemas.microsoft.com/office/drawing/2014/main" id="{354D82EC-FF29-C844-B082-AD106EFE323A}"/>
              </a:ext>
            </a:extLst>
          </p:cNvPr>
          <p:cNvSpPr txBox="1">
            <a:spLocks/>
          </p:cNvSpPr>
          <p:nvPr/>
        </p:nvSpPr>
        <p:spPr>
          <a:xfrm>
            <a:off x="4622143" y="1077663"/>
            <a:ext cx="2038539" cy="3772062"/>
          </a:xfrm>
          <a:prstGeom prst="rect">
            <a:avLst/>
          </a:prstGeom>
          <a:noFill/>
          <a:ln>
            <a:solidFill>
              <a:schemeClr val="accent1"/>
            </a:solid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ct val="100000"/>
              <a:buFont typeface="Lato Light"/>
              <a:buChar char="■"/>
              <a:defRPr sz="1600" b="0" i="0" u="none" strike="noStrike" cap="none">
                <a:solidFill>
                  <a:srgbClr val="666666"/>
                </a:solidFill>
                <a:latin typeface="Lato Light"/>
                <a:ea typeface="Lato Light"/>
                <a:cs typeface="Lato Light"/>
                <a:sym typeface="Lato Light"/>
              </a:defRPr>
            </a:lvl9pPr>
          </a:lstStyle>
          <a:p>
            <a:pPr>
              <a:buNone/>
            </a:pPr>
            <a:r>
              <a:rPr lang="en-GB" sz="2000" dirty="0">
                <a:solidFill>
                  <a:schemeClr val="tx1"/>
                </a:solidFill>
              </a:rPr>
              <a:t>The forebrain attempts to place meaning on the random signals created from the activation of the brainstem, resulting in coherent dreams</a:t>
            </a:r>
            <a:r>
              <a:rPr lang="en-GB" dirty="0"/>
              <a:t>.</a:t>
            </a:r>
          </a:p>
          <a:p>
            <a:endParaRPr lang="en-US" dirty="0"/>
          </a:p>
        </p:txBody>
      </p:sp>
      <p:sp>
        <p:nvSpPr>
          <p:cNvPr id="6" name="Rectangle 5">
            <a:extLst>
              <a:ext uri="{FF2B5EF4-FFF2-40B4-BE49-F238E27FC236}">
                <a16:creationId xmlns:a16="http://schemas.microsoft.com/office/drawing/2014/main" id="{A9BE3E84-13F1-874C-B625-DEB6BEF5EACD}"/>
              </a:ext>
            </a:extLst>
          </p:cNvPr>
          <p:cNvSpPr/>
          <p:nvPr/>
        </p:nvSpPr>
        <p:spPr>
          <a:xfrm>
            <a:off x="7776130" y="-21771"/>
            <a:ext cx="1367870" cy="11461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Explain visually and verbally how different parts of the brain function.</a:t>
            </a:r>
          </a:p>
          <a:p>
            <a:pPr algn="ctr"/>
            <a:endParaRPr lang="en-US" sz="1050" dirty="0"/>
          </a:p>
        </p:txBody>
      </p:sp>
      <p:pic>
        <p:nvPicPr>
          <p:cNvPr id="7" name="Graphic 6" descr="Brain in head">
            <a:extLst>
              <a:ext uri="{FF2B5EF4-FFF2-40B4-BE49-F238E27FC236}">
                <a16:creationId xmlns:a16="http://schemas.microsoft.com/office/drawing/2014/main" id="{BA2F3545-7736-4449-B636-C76B179673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1828" y="746896"/>
            <a:ext cx="377511" cy="377511"/>
          </a:xfrm>
          <a:prstGeom prst="rect">
            <a:avLst/>
          </a:prstGeom>
        </p:spPr>
      </p:pic>
    </p:spTree>
    <p:extLst>
      <p:ext uri="{BB962C8B-B14F-4D97-AF65-F5344CB8AC3E}">
        <p14:creationId xmlns:p14="http://schemas.microsoft.com/office/powerpoint/2010/main" val="3797328184"/>
      </p:ext>
    </p:extLst>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1221</Words>
  <Application>Microsoft Macintosh PowerPoint</Application>
  <PresentationFormat>On-screen Show (16:9)</PresentationFormat>
  <Paragraphs>108</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Lato Hairline</vt:lpstr>
      <vt:lpstr>Lato Light</vt:lpstr>
      <vt:lpstr>Eglamour template</vt:lpstr>
      <vt:lpstr>PowerPoint Presentation</vt:lpstr>
      <vt:lpstr>The activation-synthesis theory is a neurobiological explanation of why we dream. </vt:lpstr>
      <vt:lpstr>An overview</vt:lpstr>
      <vt:lpstr>PowerPoint Presentation</vt:lpstr>
      <vt:lpstr>The neuropsychology in the theory</vt:lpstr>
      <vt:lpstr>PowerPoint Presentation</vt:lpstr>
      <vt:lpstr>The connection to dreaming</vt:lpstr>
      <vt:lpstr>PowerPoint Presentation</vt:lpstr>
      <vt:lpstr>In summary</vt:lpstr>
      <vt:lpstr>PowerPoint Presentation</vt:lpstr>
      <vt:lpstr>CRITICISMS</vt:lpstr>
      <vt:lpstr>PowerPoint Presentation</vt:lpstr>
      <vt:lpstr>PowerPoint Presentation</vt:lpstr>
      <vt:lpstr>The Reductionism VS Holism Debate</vt:lpstr>
      <vt:lpstr>The Reductionism VS Holism Debate</vt:lpstr>
      <vt:lpstr>For example…</vt:lpstr>
      <vt:lpstr>Reductionism versus Holism Synoptic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Kathleen Blake</dc:creator>
  <cp:lastModifiedBy>Stephanie Hill</cp:lastModifiedBy>
  <cp:revision>63</cp:revision>
  <dcterms:modified xsi:type="dcterms:W3CDTF">2020-10-11T19:25:05Z</dcterms:modified>
</cp:coreProperties>
</file>